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71" r:id="rId3"/>
    <p:sldId id="258" r:id="rId4"/>
    <p:sldId id="260" r:id="rId5"/>
    <p:sldId id="261" r:id="rId6"/>
    <p:sldId id="273" r:id="rId7"/>
    <p:sldId id="262" r:id="rId8"/>
    <p:sldId id="263" r:id="rId9"/>
    <p:sldId id="266" r:id="rId10"/>
    <p:sldId id="264" r:id="rId11"/>
    <p:sldId id="265" r:id="rId12"/>
    <p:sldId id="267" r:id="rId13"/>
    <p:sldId id="272" r:id="rId14"/>
    <p:sldId id="268" r:id="rId15"/>
    <p:sldId id="270" r:id="rId16"/>
    <p:sldId id="259" r:id="rId17"/>
  </p:sldIdLst>
  <p:sldSz cx="12192000" cy="6858000"/>
  <p:notesSz cx="6858000" cy="9144000"/>
  <p:embeddedFontLst>
    <p:embeddedFont>
      <p:font typeface="Libre Baskerville" panose="020B0604020202020204" charset="0"/>
      <p:regular r:id="rId19"/>
      <p:bold r:id="rId20"/>
      <p:italic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34" autoAdjust="0"/>
  </p:normalViewPr>
  <p:slideViewPr>
    <p:cSldViewPr snapToGrid="0">
      <p:cViewPr varScale="1">
        <p:scale>
          <a:sx n="74" d="100"/>
          <a:sy n="74" d="100"/>
        </p:scale>
        <p:origin x="552"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svg"/><Relationship Id="rId1" Type="http://schemas.openxmlformats.org/officeDocument/2006/relationships/image" Target="../media/image5.png"/><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svg"/><Relationship Id="rId1" Type="http://schemas.openxmlformats.org/officeDocument/2006/relationships/image" Target="../media/image5.png"/><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D502B5-9AA7-4720-953C-39F5E09E729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13D6EE6-E2D6-4116-9CAF-6CF000CDF38A}">
      <dgm:prSet/>
      <dgm:spPr/>
      <dgm:t>
        <a:bodyPr/>
        <a:lstStyle/>
        <a:p>
          <a:pPr>
            <a:lnSpc>
              <a:spcPct val="100000"/>
            </a:lnSpc>
          </a:pPr>
          <a:r>
            <a:rPr lang="en-US"/>
            <a:t>Improve understanding of variables by extracting averages, mean, minimum, and maximum values, etc.</a:t>
          </a:r>
        </a:p>
      </dgm:t>
    </dgm:pt>
    <dgm:pt modelId="{7D4E7099-EA88-4A25-B691-3F2B942709C3}" type="parTrans" cxnId="{EAF5B201-4584-45F8-80CD-9591ED5527CD}">
      <dgm:prSet/>
      <dgm:spPr/>
      <dgm:t>
        <a:bodyPr/>
        <a:lstStyle/>
        <a:p>
          <a:endParaRPr lang="en-US"/>
        </a:p>
      </dgm:t>
    </dgm:pt>
    <dgm:pt modelId="{213CD3B9-D5BE-4D72-93B4-EB8330C8872C}" type="sibTrans" cxnId="{EAF5B201-4584-45F8-80CD-9591ED5527CD}">
      <dgm:prSet/>
      <dgm:spPr/>
      <dgm:t>
        <a:bodyPr/>
        <a:lstStyle/>
        <a:p>
          <a:endParaRPr lang="en-US"/>
        </a:p>
      </dgm:t>
    </dgm:pt>
    <dgm:pt modelId="{29BB69A9-7992-40D6-8BD8-69943AA80F16}">
      <dgm:prSet/>
      <dgm:spPr/>
      <dgm:t>
        <a:bodyPr/>
        <a:lstStyle/>
        <a:p>
          <a:pPr>
            <a:lnSpc>
              <a:spcPct val="100000"/>
            </a:lnSpc>
          </a:pPr>
          <a:r>
            <a:rPr lang="en-US"/>
            <a:t>Discover errors, outliers, and missing values in the data.</a:t>
          </a:r>
        </a:p>
      </dgm:t>
    </dgm:pt>
    <dgm:pt modelId="{87EBF472-77C9-40DB-9302-8B3CA1857DE1}" type="parTrans" cxnId="{1A8A6850-CFEB-41B4-9538-CB479875D6DF}">
      <dgm:prSet/>
      <dgm:spPr/>
      <dgm:t>
        <a:bodyPr/>
        <a:lstStyle/>
        <a:p>
          <a:endParaRPr lang="en-US"/>
        </a:p>
      </dgm:t>
    </dgm:pt>
    <dgm:pt modelId="{E6731FCB-5FA9-4389-866F-23025C21C7BD}" type="sibTrans" cxnId="{1A8A6850-CFEB-41B4-9538-CB479875D6DF}">
      <dgm:prSet/>
      <dgm:spPr/>
      <dgm:t>
        <a:bodyPr/>
        <a:lstStyle/>
        <a:p>
          <a:endParaRPr lang="en-US"/>
        </a:p>
      </dgm:t>
    </dgm:pt>
    <dgm:pt modelId="{F479811D-74DF-4CBE-8CD1-EBAF66B1DE79}">
      <dgm:prSet/>
      <dgm:spPr/>
      <dgm:t>
        <a:bodyPr/>
        <a:lstStyle/>
        <a:p>
          <a:pPr>
            <a:lnSpc>
              <a:spcPct val="100000"/>
            </a:lnSpc>
          </a:pPr>
          <a:r>
            <a:rPr lang="en-US"/>
            <a:t>Identify patterns by visualizing data in graphs such as bar graphs, scatter plots, heatmaps and histograms.</a:t>
          </a:r>
        </a:p>
      </dgm:t>
    </dgm:pt>
    <dgm:pt modelId="{C14D6374-0C86-4F4B-83F6-8BEB03657C73}" type="parTrans" cxnId="{F9ADF87E-ADAD-4DA4-A2EF-8AF443FC263B}">
      <dgm:prSet/>
      <dgm:spPr/>
      <dgm:t>
        <a:bodyPr/>
        <a:lstStyle/>
        <a:p>
          <a:endParaRPr lang="en-US"/>
        </a:p>
      </dgm:t>
    </dgm:pt>
    <dgm:pt modelId="{2DF949CF-E014-40AA-8FE9-6D4256271249}" type="sibTrans" cxnId="{F9ADF87E-ADAD-4DA4-A2EF-8AF443FC263B}">
      <dgm:prSet/>
      <dgm:spPr/>
      <dgm:t>
        <a:bodyPr/>
        <a:lstStyle/>
        <a:p>
          <a:endParaRPr lang="en-US"/>
        </a:p>
      </dgm:t>
    </dgm:pt>
    <dgm:pt modelId="{967AE44B-7F77-4571-BE04-CB19EEF3E16F}" type="pres">
      <dgm:prSet presAssocID="{A2D502B5-9AA7-4720-953C-39F5E09E7299}" presName="root" presStyleCnt="0">
        <dgm:presLayoutVars>
          <dgm:dir/>
          <dgm:resizeHandles val="exact"/>
        </dgm:presLayoutVars>
      </dgm:prSet>
      <dgm:spPr/>
      <dgm:t>
        <a:bodyPr/>
        <a:lstStyle/>
        <a:p>
          <a:endParaRPr lang="en-IN"/>
        </a:p>
      </dgm:t>
    </dgm:pt>
    <dgm:pt modelId="{AE0EBDF8-8470-4CBE-941D-2C14DA5EE10C}" type="pres">
      <dgm:prSet presAssocID="{013D6EE6-E2D6-4116-9CAF-6CF000CDF38A}" presName="compNode" presStyleCnt="0"/>
      <dgm:spPr/>
    </dgm:pt>
    <dgm:pt modelId="{DD78C990-4D72-49AB-AAD9-DC5B649A8FC8}" type="pres">
      <dgm:prSet presAssocID="{013D6EE6-E2D6-4116-9CAF-6CF000CDF38A}" presName="bgRect" presStyleLbl="bgShp" presStyleIdx="0" presStyleCnt="3"/>
      <dgm:spPr/>
    </dgm:pt>
    <dgm:pt modelId="{E3F96674-3AD3-4396-96BB-290B0D7E1704}" type="pres">
      <dgm:prSet presAssocID="{013D6EE6-E2D6-4116-9CAF-6CF000CDF3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Statistics"/>
        </a:ext>
      </dgm:extLst>
    </dgm:pt>
    <dgm:pt modelId="{B72B417B-C439-4062-B87E-9D1992724F4D}" type="pres">
      <dgm:prSet presAssocID="{013D6EE6-E2D6-4116-9CAF-6CF000CDF38A}" presName="spaceRect" presStyleCnt="0"/>
      <dgm:spPr/>
    </dgm:pt>
    <dgm:pt modelId="{11B44211-6D24-42B9-8DC1-C9A9661919C4}" type="pres">
      <dgm:prSet presAssocID="{013D6EE6-E2D6-4116-9CAF-6CF000CDF38A}" presName="parTx" presStyleLbl="revTx" presStyleIdx="0" presStyleCnt="3">
        <dgm:presLayoutVars>
          <dgm:chMax val="0"/>
          <dgm:chPref val="0"/>
        </dgm:presLayoutVars>
      </dgm:prSet>
      <dgm:spPr/>
      <dgm:t>
        <a:bodyPr/>
        <a:lstStyle/>
        <a:p>
          <a:endParaRPr lang="en-IN"/>
        </a:p>
      </dgm:t>
    </dgm:pt>
    <dgm:pt modelId="{4D9D07F3-08AB-46AF-9A9C-D1A505C2EA6D}" type="pres">
      <dgm:prSet presAssocID="{213CD3B9-D5BE-4D72-93B4-EB8330C8872C}" presName="sibTrans" presStyleCnt="0"/>
      <dgm:spPr/>
    </dgm:pt>
    <dgm:pt modelId="{5E922B48-6DE4-413F-9F68-ABF75872A976}" type="pres">
      <dgm:prSet presAssocID="{29BB69A9-7992-40D6-8BD8-69943AA80F16}" presName="compNode" presStyleCnt="0"/>
      <dgm:spPr/>
    </dgm:pt>
    <dgm:pt modelId="{C6F556FE-4B2A-4276-90A8-83C5DC70E5DB}" type="pres">
      <dgm:prSet presAssocID="{29BB69A9-7992-40D6-8BD8-69943AA80F16}" presName="bgRect" presStyleLbl="bgShp" presStyleIdx="1" presStyleCnt="3"/>
      <dgm:spPr/>
    </dgm:pt>
    <dgm:pt modelId="{2E6B9AF8-7551-42B2-8AFC-D800BDF9AD17}" type="pres">
      <dgm:prSet presAssocID="{29BB69A9-7992-40D6-8BD8-69943AA80F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Maze"/>
        </a:ext>
      </dgm:extLst>
    </dgm:pt>
    <dgm:pt modelId="{073301FB-8649-457B-A95A-FAC55E9F30D1}" type="pres">
      <dgm:prSet presAssocID="{29BB69A9-7992-40D6-8BD8-69943AA80F16}" presName="spaceRect" presStyleCnt="0"/>
      <dgm:spPr/>
    </dgm:pt>
    <dgm:pt modelId="{30BDA849-A306-4094-A2ED-C39DC9F248E4}" type="pres">
      <dgm:prSet presAssocID="{29BB69A9-7992-40D6-8BD8-69943AA80F16}" presName="parTx" presStyleLbl="revTx" presStyleIdx="1" presStyleCnt="3">
        <dgm:presLayoutVars>
          <dgm:chMax val="0"/>
          <dgm:chPref val="0"/>
        </dgm:presLayoutVars>
      </dgm:prSet>
      <dgm:spPr/>
      <dgm:t>
        <a:bodyPr/>
        <a:lstStyle/>
        <a:p>
          <a:endParaRPr lang="en-IN"/>
        </a:p>
      </dgm:t>
    </dgm:pt>
    <dgm:pt modelId="{9F759442-1011-4BFD-A7A9-6FF72B4BF05F}" type="pres">
      <dgm:prSet presAssocID="{E6731FCB-5FA9-4389-866F-23025C21C7BD}" presName="sibTrans" presStyleCnt="0"/>
      <dgm:spPr/>
    </dgm:pt>
    <dgm:pt modelId="{AD6F06C4-EEFC-4B48-8AFE-02EB2DCAE383}" type="pres">
      <dgm:prSet presAssocID="{F479811D-74DF-4CBE-8CD1-EBAF66B1DE79}" presName="compNode" presStyleCnt="0"/>
      <dgm:spPr/>
    </dgm:pt>
    <dgm:pt modelId="{3B18C2C0-5CC2-4F8F-BCEF-35C5C1690D5C}" type="pres">
      <dgm:prSet presAssocID="{F479811D-74DF-4CBE-8CD1-EBAF66B1DE79}" presName="bgRect" presStyleLbl="bgShp" presStyleIdx="2" presStyleCnt="3" custLinFactNeighborY="11398"/>
      <dgm:spPr/>
    </dgm:pt>
    <dgm:pt modelId="{8570417C-ADC3-4822-876C-618249842BAA}" type="pres">
      <dgm:prSet presAssocID="{F479811D-74DF-4CBE-8CD1-EBAF66B1DE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Bar chart"/>
        </a:ext>
      </dgm:extLst>
    </dgm:pt>
    <dgm:pt modelId="{520596C7-BD05-4F15-88B1-E349EF83F56D}" type="pres">
      <dgm:prSet presAssocID="{F479811D-74DF-4CBE-8CD1-EBAF66B1DE79}" presName="spaceRect" presStyleCnt="0"/>
      <dgm:spPr/>
    </dgm:pt>
    <dgm:pt modelId="{2AA95787-7D15-4770-95C3-C66ECD398924}" type="pres">
      <dgm:prSet presAssocID="{F479811D-74DF-4CBE-8CD1-EBAF66B1DE79}" presName="parTx" presStyleLbl="revTx" presStyleIdx="2" presStyleCnt="3">
        <dgm:presLayoutVars>
          <dgm:chMax val="0"/>
          <dgm:chPref val="0"/>
        </dgm:presLayoutVars>
      </dgm:prSet>
      <dgm:spPr/>
      <dgm:t>
        <a:bodyPr/>
        <a:lstStyle/>
        <a:p>
          <a:endParaRPr lang="en-IN"/>
        </a:p>
      </dgm:t>
    </dgm:pt>
  </dgm:ptLst>
  <dgm:cxnLst>
    <dgm:cxn modelId="{EAF5B201-4584-45F8-80CD-9591ED5527CD}" srcId="{A2D502B5-9AA7-4720-953C-39F5E09E7299}" destId="{013D6EE6-E2D6-4116-9CAF-6CF000CDF38A}" srcOrd="0" destOrd="0" parTransId="{7D4E7099-EA88-4A25-B691-3F2B942709C3}" sibTransId="{213CD3B9-D5BE-4D72-93B4-EB8330C8872C}"/>
    <dgm:cxn modelId="{1A8A6850-CFEB-41B4-9538-CB479875D6DF}" srcId="{A2D502B5-9AA7-4720-953C-39F5E09E7299}" destId="{29BB69A9-7992-40D6-8BD8-69943AA80F16}" srcOrd="1" destOrd="0" parTransId="{87EBF472-77C9-40DB-9302-8B3CA1857DE1}" sibTransId="{E6731FCB-5FA9-4389-866F-23025C21C7BD}"/>
    <dgm:cxn modelId="{32BEBDC1-D3D1-43A6-B0B6-FAD60E3C261F}" type="presOf" srcId="{A2D502B5-9AA7-4720-953C-39F5E09E7299}" destId="{967AE44B-7F77-4571-BE04-CB19EEF3E16F}" srcOrd="0" destOrd="0" presId="urn:microsoft.com/office/officeart/2018/2/layout/IconVerticalSolidList"/>
    <dgm:cxn modelId="{D8F660A8-2FEC-4C82-9AD1-C7A209383930}" type="presOf" srcId="{29BB69A9-7992-40D6-8BD8-69943AA80F16}" destId="{30BDA849-A306-4094-A2ED-C39DC9F248E4}" srcOrd="0" destOrd="0" presId="urn:microsoft.com/office/officeart/2018/2/layout/IconVerticalSolidList"/>
    <dgm:cxn modelId="{F9ADF87E-ADAD-4DA4-A2EF-8AF443FC263B}" srcId="{A2D502B5-9AA7-4720-953C-39F5E09E7299}" destId="{F479811D-74DF-4CBE-8CD1-EBAF66B1DE79}" srcOrd="2" destOrd="0" parTransId="{C14D6374-0C86-4F4B-83F6-8BEB03657C73}" sibTransId="{2DF949CF-E014-40AA-8FE9-6D4256271249}"/>
    <dgm:cxn modelId="{611C28EC-5DDC-49E5-843B-728400AFF1E4}" type="presOf" srcId="{F479811D-74DF-4CBE-8CD1-EBAF66B1DE79}" destId="{2AA95787-7D15-4770-95C3-C66ECD398924}" srcOrd="0" destOrd="0" presId="urn:microsoft.com/office/officeart/2018/2/layout/IconVerticalSolidList"/>
    <dgm:cxn modelId="{21657640-00EE-4204-AE30-500A94180A61}" type="presOf" srcId="{013D6EE6-E2D6-4116-9CAF-6CF000CDF38A}" destId="{11B44211-6D24-42B9-8DC1-C9A9661919C4}" srcOrd="0" destOrd="0" presId="urn:microsoft.com/office/officeart/2018/2/layout/IconVerticalSolidList"/>
    <dgm:cxn modelId="{905769C6-E146-4794-B313-51C38BC4BEC9}" type="presParOf" srcId="{967AE44B-7F77-4571-BE04-CB19EEF3E16F}" destId="{AE0EBDF8-8470-4CBE-941D-2C14DA5EE10C}" srcOrd="0" destOrd="0" presId="urn:microsoft.com/office/officeart/2018/2/layout/IconVerticalSolidList"/>
    <dgm:cxn modelId="{BCC9149C-130C-4A31-AD5E-892E4E8A0315}" type="presParOf" srcId="{AE0EBDF8-8470-4CBE-941D-2C14DA5EE10C}" destId="{DD78C990-4D72-49AB-AAD9-DC5B649A8FC8}" srcOrd="0" destOrd="0" presId="urn:microsoft.com/office/officeart/2018/2/layout/IconVerticalSolidList"/>
    <dgm:cxn modelId="{6052DEB4-A20E-4554-8847-E2B8BE62878F}" type="presParOf" srcId="{AE0EBDF8-8470-4CBE-941D-2C14DA5EE10C}" destId="{E3F96674-3AD3-4396-96BB-290B0D7E1704}" srcOrd="1" destOrd="0" presId="urn:microsoft.com/office/officeart/2018/2/layout/IconVerticalSolidList"/>
    <dgm:cxn modelId="{83363798-BEAE-4980-9E58-E3EB9EAB6ADB}" type="presParOf" srcId="{AE0EBDF8-8470-4CBE-941D-2C14DA5EE10C}" destId="{B72B417B-C439-4062-B87E-9D1992724F4D}" srcOrd="2" destOrd="0" presId="urn:microsoft.com/office/officeart/2018/2/layout/IconVerticalSolidList"/>
    <dgm:cxn modelId="{D1425CA3-2149-4D74-84D9-B72E323B6710}" type="presParOf" srcId="{AE0EBDF8-8470-4CBE-941D-2C14DA5EE10C}" destId="{11B44211-6D24-42B9-8DC1-C9A9661919C4}" srcOrd="3" destOrd="0" presId="urn:microsoft.com/office/officeart/2018/2/layout/IconVerticalSolidList"/>
    <dgm:cxn modelId="{FAA60866-2822-4B2C-A6D9-216F9FFF27E9}" type="presParOf" srcId="{967AE44B-7F77-4571-BE04-CB19EEF3E16F}" destId="{4D9D07F3-08AB-46AF-9A9C-D1A505C2EA6D}" srcOrd="1" destOrd="0" presId="urn:microsoft.com/office/officeart/2018/2/layout/IconVerticalSolidList"/>
    <dgm:cxn modelId="{1E708CF8-4609-4AA8-BAC0-CC0537840A44}" type="presParOf" srcId="{967AE44B-7F77-4571-BE04-CB19EEF3E16F}" destId="{5E922B48-6DE4-413F-9F68-ABF75872A976}" srcOrd="2" destOrd="0" presId="urn:microsoft.com/office/officeart/2018/2/layout/IconVerticalSolidList"/>
    <dgm:cxn modelId="{26A751C3-5450-45F7-A2AB-AFF4E58F658D}" type="presParOf" srcId="{5E922B48-6DE4-413F-9F68-ABF75872A976}" destId="{C6F556FE-4B2A-4276-90A8-83C5DC70E5DB}" srcOrd="0" destOrd="0" presId="urn:microsoft.com/office/officeart/2018/2/layout/IconVerticalSolidList"/>
    <dgm:cxn modelId="{693210E4-C229-4675-B069-02834A516F4E}" type="presParOf" srcId="{5E922B48-6DE4-413F-9F68-ABF75872A976}" destId="{2E6B9AF8-7551-42B2-8AFC-D800BDF9AD17}" srcOrd="1" destOrd="0" presId="urn:microsoft.com/office/officeart/2018/2/layout/IconVerticalSolidList"/>
    <dgm:cxn modelId="{2C07E88B-4AD6-438D-92CA-1FB880290D46}" type="presParOf" srcId="{5E922B48-6DE4-413F-9F68-ABF75872A976}" destId="{073301FB-8649-457B-A95A-FAC55E9F30D1}" srcOrd="2" destOrd="0" presId="urn:microsoft.com/office/officeart/2018/2/layout/IconVerticalSolidList"/>
    <dgm:cxn modelId="{1565B9BE-20C4-4B6A-B03D-69A15909505C}" type="presParOf" srcId="{5E922B48-6DE4-413F-9F68-ABF75872A976}" destId="{30BDA849-A306-4094-A2ED-C39DC9F248E4}" srcOrd="3" destOrd="0" presId="urn:microsoft.com/office/officeart/2018/2/layout/IconVerticalSolidList"/>
    <dgm:cxn modelId="{8648E651-1F20-4B1D-8222-393D8A670C6F}" type="presParOf" srcId="{967AE44B-7F77-4571-BE04-CB19EEF3E16F}" destId="{9F759442-1011-4BFD-A7A9-6FF72B4BF05F}" srcOrd="3" destOrd="0" presId="urn:microsoft.com/office/officeart/2018/2/layout/IconVerticalSolidList"/>
    <dgm:cxn modelId="{CD7CA882-992E-4E66-84AE-B443016B4607}" type="presParOf" srcId="{967AE44B-7F77-4571-BE04-CB19EEF3E16F}" destId="{AD6F06C4-EEFC-4B48-8AFE-02EB2DCAE383}" srcOrd="4" destOrd="0" presId="urn:microsoft.com/office/officeart/2018/2/layout/IconVerticalSolidList"/>
    <dgm:cxn modelId="{A67CB512-037E-4183-B381-CA9B7091557B}" type="presParOf" srcId="{AD6F06C4-EEFC-4B48-8AFE-02EB2DCAE383}" destId="{3B18C2C0-5CC2-4F8F-BCEF-35C5C1690D5C}" srcOrd="0" destOrd="0" presId="urn:microsoft.com/office/officeart/2018/2/layout/IconVerticalSolidList"/>
    <dgm:cxn modelId="{DB1DE3D2-F3F8-4907-9D72-6F8D64A07874}" type="presParOf" srcId="{AD6F06C4-EEFC-4B48-8AFE-02EB2DCAE383}" destId="{8570417C-ADC3-4822-876C-618249842BAA}" srcOrd="1" destOrd="0" presId="urn:microsoft.com/office/officeart/2018/2/layout/IconVerticalSolidList"/>
    <dgm:cxn modelId="{E95A9C95-DFC8-4638-B451-E3A1325B96B1}" type="presParOf" srcId="{AD6F06C4-EEFC-4B48-8AFE-02EB2DCAE383}" destId="{520596C7-BD05-4F15-88B1-E349EF83F56D}" srcOrd="2" destOrd="0" presId="urn:microsoft.com/office/officeart/2018/2/layout/IconVerticalSolidList"/>
    <dgm:cxn modelId="{7A5718D8-6B60-4384-BA45-3D3290522E97}" type="presParOf" srcId="{AD6F06C4-EEFC-4B48-8AFE-02EB2DCAE383}" destId="{2AA95787-7D15-4770-95C3-C66ECD3989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8C990-4D72-49AB-AAD9-DC5B649A8FC8}">
      <dsp:nvSpPr>
        <dsp:cNvPr id="0" name=""/>
        <dsp:cNvSpPr/>
      </dsp:nvSpPr>
      <dsp:spPr>
        <a:xfrm>
          <a:off x="0" y="477"/>
          <a:ext cx="10515600" cy="1118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96674-3AD3-4396-96BB-290B0D7E1704}">
      <dsp:nvSpPr>
        <dsp:cNvPr id="0" name=""/>
        <dsp:cNvSpPr/>
      </dsp:nvSpPr>
      <dsp:spPr>
        <a:xfrm>
          <a:off x="338197" y="252029"/>
          <a:ext cx="614903" cy="614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B44211-6D24-42B9-8DC1-C9A9661919C4}">
      <dsp:nvSpPr>
        <dsp:cNvPr id="0" name=""/>
        <dsp:cNvSpPr/>
      </dsp:nvSpPr>
      <dsp:spPr>
        <a:xfrm>
          <a:off x="1291298" y="477"/>
          <a:ext cx="9224301" cy="111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lvl="0" algn="l" defTabSz="1111250">
            <a:lnSpc>
              <a:spcPct val="100000"/>
            </a:lnSpc>
            <a:spcBef>
              <a:spcPct val="0"/>
            </a:spcBef>
            <a:spcAft>
              <a:spcPct val="35000"/>
            </a:spcAft>
          </a:pPr>
          <a:r>
            <a:rPr lang="en-US" sz="2500" kern="1200"/>
            <a:t>Improve understanding of variables by extracting averages, mean, minimum, and maximum values, etc.</a:t>
          </a:r>
        </a:p>
      </dsp:txBody>
      <dsp:txXfrm>
        <a:off x="1291298" y="477"/>
        <a:ext cx="9224301" cy="1118007"/>
      </dsp:txXfrm>
    </dsp:sp>
    <dsp:sp modelId="{C6F556FE-4B2A-4276-90A8-83C5DC70E5DB}">
      <dsp:nvSpPr>
        <dsp:cNvPr id="0" name=""/>
        <dsp:cNvSpPr/>
      </dsp:nvSpPr>
      <dsp:spPr>
        <a:xfrm>
          <a:off x="0" y="1397986"/>
          <a:ext cx="10515600" cy="1118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B9AF8-7551-42B2-8AFC-D800BDF9AD17}">
      <dsp:nvSpPr>
        <dsp:cNvPr id="0" name=""/>
        <dsp:cNvSpPr/>
      </dsp:nvSpPr>
      <dsp:spPr>
        <a:xfrm>
          <a:off x="338197" y="1649538"/>
          <a:ext cx="614903" cy="614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DA849-A306-4094-A2ED-C39DC9F248E4}">
      <dsp:nvSpPr>
        <dsp:cNvPr id="0" name=""/>
        <dsp:cNvSpPr/>
      </dsp:nvSpPr>
      <dsp:spPr>
        <a:xfrm>
          <a:off x="1291298" y="1397986"/>
          <a:ext cx="9224301" cy="111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lvl="0" algn="l" defTabSz="1111250">
            <a:lnSpc>
              <a:spcPct val="100000"/>
            </a:lnSpc>
            <a:spcBef>
              <a:spcPct val="0"/>
            </a:spcBef>
            <a:spcAft>
              <a:spcPct val="35000"/>
            </a:spcAft>
          </a:pPr>
          <a:r>
            <a:rPr lang="en-US" sz="2500" kern="1200"/>
            <a:t>Discover errors, outliers, and missing values in the data.</a:t>
          </a:r>
        </a:p>
      </dsp:txBody>
      <dsp:txXfrm>
        <a:off x="1291298" y="1397986"/>
        <a:ext cx="9224301" cy="1118007"/>
      </dsp:txXfrm>
    </dsp:sp>
    <dsp:sp modelId="{3B18C2C0-5CC2-4F8F-BCEF-35C5C1690D5C}">
      <dsp:nvSpPr>
        <dsp:cNvPr id="0" name=""/>
        <dsp:cNvSpPr/>
      </dsp:nvSpPr>
      <dsp:spPr>
        <a:xfrm>
          <a:off x="0" y="2795973"/>
          <a:ext cx="10515600" cy="1118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0417C-ADC3-4822-876C-618249842BAA}">
      <dsp:nvSpPr>
        <dsp:cNvPr id="0" name=""/>
        <dsp:cNvSpPr/>
      </dsp:nvSpPr>
      <dsp:spPr>
        <a:xfrm>
          <a:off x="338197" y="3047047"/>
          <a:ext cx="614903" cy="6149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A95787-7D15-4770-95C3-C66ECD398924}">
      <dsp:nvSpPr>
        <dsp:cNvPr id="0" name=""/>
        <dsp:cNvSpPr/>
      </dsp:nvSpPr>
      <dsp:spPr>
        <a:xfrm>
          <a:off x="1291298" y="2795495"/>
          <a:ext cx="9224301" cy="111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22" tIns="118322" rIns="118322" bIns="118322" numCol="1" spcCol="1270" anchor="ctr" anchorCtr="0">
          <a:noAutofit/>
        </a:bodyPr>
        <a:lstStyle/>
        <a:p>
          <a:pPr lvl="0" algn="l" defTabSz="1111250">
            <a:lnSpc>
              <a:spcPct val="100000"/>
            </a:lnSpc>
            <a:spcBef>
              <a:spcPct val="0"/>
            </a:spcBef>
            <a:spcAft>
              <a:spcPct val="35000"/>
            </a:spcAft>
          </a:pPr>
          <a:r>
            <a:rPr lang="en-US" sz="2500" kern="1200"/>
            <a:t>Identify patterns by visualizing data in graphs such as bar graphs, scatter plots, heatmaps and histograms.</a:t>
          </a:r>
        </a:p>
      </dsp:txBody>
      <dsp:txXfrm>
        <a:off x="1291298" y="2795495"/>
        <a:ext cx="9224301" cy="1118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60351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2099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5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697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5844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377190"/>
            <a:ext cx="12190815" cy="6382512"/>
          </a:xfrm>
          <a:prstGeom prst="rect">
            <a:avLst/>
          </a:prstGeom>
          <a:noFill/>
          <a:ln>
            <a:noFill/>
          </a:ln>
        </p:spPr>
      </p:pic>
      <p:sp>
        <p:nvSpPr>
          <p:cNvPr id="99" name="Google Shape;99;p1"/>
          <p:cNvSpPr txBox="1"/>
          <p:nvPr/>
        </p:nvSpPr>
        <p:spPr>
          <a:xfrm>
            <a:off x="1994020" y="3429000"/>
            <a:ext cx="7246189"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smtClean="0">
                <a:solidFill>
                  <a:schemeClr val="tx1"/>
                </a:solidFill>
                <a:latin typeface="gg sans"/>
                <a:ea typeface="Calibri"/>
              </a:rPr>
              <a:t>Online Real Estate Marketing Services</a:t>
            </a:r>
            <a:endParaRPr lang="en-IN" sz="3200" b="1" dirty="0">
              <a:solidFill>
                <a:schemeClr val="dk1"/>
              </a:solidFill>
              <a:latin typeface="Calibri"/>
              <a:ea typeface="Calibri"/>
              <a:cs typeface="Calibri"/>
              <a:sym typeface="Calibri"/>
            </a:endParaRPr>
          </a:p>
        </p:txBody>
      </p:sp>
      <p:sp>
        <p:nvSpPr>
          <p:cNvPr id="2" name="TextBox 1">
            <a:extLst>
              <a:ext uri="{FF2B5EF4-FFF2-40B4-BE49-F238E27FC236}">
                <a16:creationId xmlns="" xmlns:a16="http://schemas.microsoft.com/office/drawing/2014/main" id="{F6FD2BF2-F0E1-A677-E449-D5FB341DC6E0}"/>
              </a:ext>
            </a:extLst>
          </p:cNvPr>
          <p:cNvSpPr txBox="1"/>
          <p:nvPr/>
        </p:nvSpPr>
        <p:spPr>
          <a:xfrm flipH="1">
            <a:off x="1832654" y="4743438"/>
            <a:ext cx="8293609" cy="677108"/>
          </a:xfrm>
          <a:prstGeom prst="rect">
            <a:avLst/>
          </a:prstGeom>
          <a:noFill/>
        </p:spPr>
        <p:txBody>
          <a:bodyPr wrap="square" rtlCol="0">
            <a:spAutoFit/>
          </a:bodyPr>
          <a:lstStyle/>
          <a:p>
            <a:pPr algn="ctr"/>
            <a:r>
              <a:rPr lang="en-US" sz="1800" b="1" dirty="0">
                <a:solidFill>
                  <a:srgbClr val="C00000"/>
                </a:solidFill>
                <a:latin typeface="Calibri" panose="020F0502020204030204" pitchFamily="34" charset="0"/>
                <a:ea typeface="Calibri" panose="020F0502020204030204" pitchFamily="34" charset="0"/>
                <a:cs typeface="Calibri" panose="020F0502020204030204" pitchFamily="34" charset="0"/>
              </a:rPr>
              <a:t>Team Members</a:t>
            </a:r>
          </a:p>
          <a:p>
            <a:pPr algn="ctr"/>
            <a:r>
              <a:rPr lang="en-US" sz="2000" b="1" dirty="0" err="1" smtClean="0">
                <a:solidFill>
                  <a:schemeClr val="tx1"/>
                </a:solidFill>
                <a:latin typeface="Calibri" panose="020F0502020204030204" pitchFamily="34" charset="0"/>
                <a:ea typeface="Calibri" panose="020F0502020204030204" pitchFamily="34" charset="0"/>
                <a:cs typeface="Calibri" panose="020F0502020204030204" pitchFamily="34" charset="0"/>
              </a:rPr>
              <a:t>Shirisha</a:t>
            </a: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000" b="1" dirty="0" err="1" smtClean="0">
                <a:solidFill>
                  <a:schemeClr val="tx1"/>
                </a:solidFill>
                <a:latin typeface="Calibri" panose="020F0502020204030204" pitchFamily="34" charset="0"/>
                <a:ea typeface="Calibri" panose="020F0502020204030204" pitchFamily="34" charset="0"/>
                <a:cs typeface="Calibri" panose="020F0502020204030204" pitchFamily="34" charset="0"/>
              </a:rPr>
              <a:t>Chintalapudi</a:t>
            </a:r>
            <a:endPar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11A7B51-C5EB-83BD-A459-DA41AA18B526}"/>
              </a:ext>
            </a:extLst>
          </p:cNvPr>
          <p:cNvPicPr>
            <a:picLocks noChangeAspect="1"/>
          </p:cNvPicPr>
          <p:nvPr/>
        </p:nvPicPr>
        <p:blipFill>
          <a:blip r:embed="rId2"/>
          <a:srcRect/>
          <a:stretch/>
        </p:blipFill>
        <p:spPr>
          <a:xfrm>
            <a:off x="4903695" y="337089"/>
            <a:ext cx="6935138" cy="3374299"/>
          </a:xfrm>
          <a:prstGeom prst="rect">
            <a:avLst/>
          </a:prstGeom>
        </p:spPr>
      </p:pic>
      <p:sp>
        <p:nvSpPr>
          <p:cNvPr id="7" name="Title 6">
            <a:extLst>
              <a:ext uri="{FF2B5EF4-FFF2-40B4-BE49-F238E27FC236}">
                <a16:creationId xmlns="" xmlns:a16="http://schemas.microsoft.com/office/drawing/2014/main" id="{D3A1FD53-ED26-2949-2CFC-DD81C7098984}"/>
              </a:ext>
            </a:extLst>
          </p:cNvPr>
          <p:cNvSpPr>
            <a:spLocks noGrp="1"/>
          </p:cNvSpPr>
          <p:nvPr>
            <p:ph type="title"/>
          </p:nvPr>
        </p:nvSpPr>
        <p:spPr>
          <a:xfrm>
            <a:off x="542544" y="8965"/>
            <a:ext cx="6504432" cy="1268908"/>
          </a:xfrm>
        </p:spPr>
        <p:txBody>
          <a:bodyPr>
            <a:normAutofit/>
          </a:bodyPr>
          <a:lstStyle/>
          <a:p>
            <a:r>
              <a:rPr lang="en-US" sz="2400" u="sng" dirty="0" err="1" smtClean="0">
                <a:solidFill>
                  <a:srgbClr val="FF0000"/>
                </a:solidFill>
              </a:rPr>
              <a:t>Univariate</a:t>
            </a:r>
            <a:r>
              <a:rPr lang="en-US" sz="2400" u="sng" dirty="0" smtClean="0">
                <a:solidFill>
                  <a:srgbClr val="FF0000"/>
                </a:solidFill>
              </a:rPr>
              <a:t>  data visualizations:</a:t>
            </a:r>
            <a:endParaRPr lang="en-US" sz="2400" u="sng" dirty="0">
              <a:solidFill>
                <a:srgbClr val="FF0000"/>
              </a:solidFill>
            </a:endParaRPr>
          </a:p>
        </p:txBody>
      </p:sp>
      <p:pic>
        <p:nvPicPr>
          <p:cNvPr id="4" name="Picture 3">
            <a:extLst>
              <a:ext uri="{FF2B5EF4-FFF2-40B4-BE49-F238E27FC236}">
                <a16:creationId xmlns="" xmlns:a16="http://schemas.microsoft.com/office/drawing/2014/main" id="{16BAA577-AEF4-C755-3EBB-65F9401B4956}"/>
              </a:ext>
            </a:extLst>
          </p:cNvPr>
          <p:cNvPicPr>
            <a:picLocks noChangeAspect="1"/>
          </p:cNvPicPr>
          <p:nvPr/>
        </p:nvPicPr>
        <p:blipFill>
          <a:blip r:embed="rId3"/>
          <a:stretch>
            <a:fillRect/>
          </a:stretch>
        </p:blipFill>
        <p:spPr>
          <a:xfrm>
            <a:off x="62753" y="3429000"/>
            <a:ext cx="3897126" cy="3301534"/>
          </a:xfrm>
          <a:prstGeom prst="rect">
            <a:avLst/>
          </a:prstGeom>
        </p:spPr>
      </p:pic>
      <p:pic>
        <p:nvPicPr>
          <p:cNvPr id="12" name="Picture 11">
            <a:extLst>
              <a:ext uri="{FF2B5EF4-FFF2-40B4-BE49-F238E27FC236}">
                <a16:creationId xmlns="" xmlns:a16="http://schemas.microsoft.com/office/drawing/2014/main" id="{96A493F7-2ED3-4721-03D0-63788B106E93}"/>
              </a:ext>
            </a:extLst>
          </p:cNvPr>
          <p:cNvPicPr>
            <a:picLocks noChangeAspect="1"/>
          </p:cNvPicPr>
          <p:nvPr/>
        </p:nvPicPr>
        <p:blipFill>
          <a:blip r:embed="rId4"/>
          <a:stretch>
            <a:fillRect/>
          </a:stretch>
        </p:blipFill>
        <p:spPr>
          <a:xfrm>
            <a:off x="62753" y="887507"/>
            <a:ext cx="4840941" cy="2413922"/>
          </a:xfrm>
          <a:prstGeom prst="rect">
            <a:avLst/>
          </a:prstGeom>
        </p:spPr>
      </p:pic>
      <p:sp>
        <p:nvSpPr>
          <p:cNvPr id="13" name="TextBox 12">
            <a:extLst>
              <a:ext uri="{FF2B5EF4-FFF2-40B4-BE49-F238E27FC236}">
                <a16:creationId xmlns="" xmlns:a16="http://schemas.microsoft.com/office/drawing/2014/main" id="{429A53BA-8BE9-6864-A210-1D9405DF6382}"/>
              </a:ext>
            </a:extLst>
          </p:cNvPr>
          <p:cNvSpPr txBox="1"/>
          <p:nvPr/>
        </p:nvSpPr>
        <p:spPr>
          <a:xfrm>
            <a:off x="6095999" y="4204447"/>
            <a:ext cx="5742833" cy="1169551"/>
          </a:xfrm>
          <a:prstGeom prst="rect">
            <a:avLst/>
          </a:prstGeom>
          <a:noFill/>
        </p:spPr>
        <p:txBody>
          <a:bodyPr wrap="square" rtlCol="0">
            <a:spAutoFit/>
          </a:bodyPr>
          <a:lstStyle/>
          <a:p>
            <a:pPr marL="285750" indent="-285750">
              <a:buFont typeface="Wingdings" panose="05000000000000000000" pitchFamily="2" charset="2"/>
              <a:buChar char="§"/>
            </a:pPr>
            <a:r>
              <a:rPr lang="en-IN" dirty="0" smtClean="0"/>
              <a:t>First </a:t>
            </a:r>
            <a:r>
              <a:rPr lang="en-IN" dirty="0"/>
              <a:t>graph </a:t>
            </a:r>
            <a:r>
              <a:rPr lang="en-IN" dirty="0" smtClean="0"/>
              <a:t>represents the </a:t>
            </a:r>
            <a:r>
              <a:rPr lang="en-IN" dirty="0"/>
              <a:t>maximum </a:t>
            </a:r>
            <a:r>
              <a:rPr lang="en-IN" dirty="0" smtClean="0"/>
              <a:t>cost per feet.</a:t>
            </a:r>
            <a:endParaRPr lang="en-IN" dirty="0"/>
          </a:p>
          <a:p>
            <a:pPr marL="285750" indent="-285750">
              <a:buFont typeface="Wingdings" panose="05000000000000000000" pitchFamily="2" charset="2"/>
              <a:buChar char="§"/>
            </a:pPr>
            <a:r>
              <a:rPr lang="en-IN" dirty="0">
                <a:solidFill>
                  <a:schemeClr val="tx1"/>
                </a:solidFill>
              </a:rPr>
              <a:t>From the second graph </a:t>
            </a:r>
            <a:r>
              <a:rPr lang="en-IN" dirty="0" smtClean="0">
                <a:solidFill>
                  <a:schemeClr val="tx1"/>
                </a:solidFill>
              </a:rPr>
              <a:t>we know about the BHK count in different cities</a:t>
            </a:r>
            <a:endParaRPr lang="en-IN" dirty="0">
              <a:solidFill>
                <a:schemeClr val="tx1"/>
              </a:solidFill>
            </a:endParaRPr>
          </a:p>
          <a:p>
            <a:pPr marL="285750" indent="-285750">
              <a:buFont typeface="Wingdings" panose="05000000000000000000" pitchFamily="2" charset="2"/>
              <a:buChar char="§"/>
            </a:pPr>
            <a:r>
              <a:rPr lang="en-IN" dirty="0">
                <a:solidFill>
                  <a:schemeClr val="tx1"/>
                </a:solidFill>
              </a:rPr>
              <a:t>From  the third graph that we conclude </a:t>
            </a:r>
            <a:r>
              <a:rPr lang="en-IN" dirty="0" smtClean="0">
                <a:solidFill>
                  <a:schemeClr val="tx1"/>
                </a:solidFill>
              </a:rPr>
              <a:t>that total cost of properties in lakhs.</a:t>
            </a:r>
            <a:endParaRPr lang="en-IN" dirty="0">
              <a:solidFill>
                <a:schemeClr val="tx1"/>
              </a:solidFill>
            </a:endParaRPr>
          </a:p>
        </p:txBody>
      </p:sp>
      <p:pic>
        <p:nvPicPr>
          <p:cNvPr id="2" name="Picture 1"/>
          <p:cNvPicPr>
            <a:picLocks noChangeAspect="1"/>
          </p:cNvPicPr>
          <p:nvPr/>
        </p:nvPicPr>
        <p:blipFill>
          <a:blip r:embed="rId5"/>
          <a:stretch>
            <a:fillRect/>
          </a:stretch>
        </p:blipFill>
        <p:spPr>
          <a:xfrm>
            <a:off x="92677" y="799628"/>
            <a:ext cx="4346993" cy="2629372"/>
          </a:xfrm>
          <a:prstGeom prst="rect">
            <a:avLst/>
          </a:prstGeom>
        </p:spPr>
      </p:pic>
      <p:pic>
        <p:nvPicPr>
          <p:cNvPr id="3" name="Picture 2"/>
          <p:cNvPicPr>
            <a:picLocks noChangeAspect="1"/>
          </p:cNvPicPr>
          <p:nvPr/>
        </p:nvPicPr>
        <p:blipFill>
          <a:blip r:embed="rId6"/>
          <a:stretch>
            <a:fillRect/>
          </a:stretch>
        </p:blipFill>
        <p:spPr>
          <a:xfrm>
            <a:off x="145244" y="3516878"/>
            <a:ext cx="4278660" cy="3341121"/>
          </a:xfrm>
          <a:prstGeom prst="rect">
            <a:avLst/>
          </a:prstGeom>
        </p:spPr>
      </p:pic>
      <p:pic>
        <p:nvPicPr>
          <p:cNvPr id="6" name="Picture 5"/>
          <p:cNvPicPr>
            <a:picLocks noChangeAspect="1"/>
          </p:cNvPicPr>
          <p:nvPr/>
        </p:nvPicPr>
        <p:blipFill>
          <a:blip r:embed="rId7"/>
          <a:stretch>
            <a:fillRect/>
          </a:stretch>
        </p:blipFill>
        <p:spPr>
          <a:xfrm>
            <a:off x="4986184" y="337089"/>
            <a:ext cx="6852648" cy="3648076"/>
          </a:xfrm>
          <a:prstGeom prst="rect">
            <a:avLst/>
          </a:prstGeom>
        </p:spPr>
      </p:pic>
    </p:spTree>
    <p:extLst>
      <p:ext uri="{BB962C8B-B14F-4D97-AF65-F5344CB8AC3E}">
        <p14:creationId xmlns:p14="http://schemas.microsoft.com/office/powerpoint/2010/main" val="1977829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A6973D68-F31B-FAB2-5794-FA53475DADE5}"/>
              </a:ext>
            </a:extLst>
          </p:cNvPr>
          <p:cNvSpPr txBox="1"/>
          <p:nvPr/>
        </p:nvSpPr>
        <p:spPr>
          <a:xfrm flipH="1">
            <a:off x="489612" y="851918"/>
            <a:ext cx="9723334"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First graph represents the cost per feet for different stages of construction, cost is more is on under construction projects and cost is less is on new and ready to move projects.</a:t>
            </a:r>
            <a:endParaRPr lang="en-US" sz="1800" dirty="0"/>
          </a:p>
          <a:p>
            <a:pPr marL="285750" indent="-285750">
              <a:buFont typeface="Arial" panose="020B0604020202020204" pitchFamily="34" charset="0"/>
              <a:buChar char="•"/>
            </a:pPr>
            <a:r>
              <a:rPr lang="en-US" sz="1800" dirty="0" smtClean="0"/>
              <a:t>Second graph represents the area wise total cost, it is showing clearly in </a:t>
            </a:r>
            <a:r>
              <a:rPr lang="en-US" sz="1800" dirty="0" err="1" smtClean="0"/>
              <a:t>serilingampally</a:t>
            </a:r>
            <a:r>
              <a:rPr lang="en-US" sz="1800" dirty="0"/>
              <a:t> </a:t>
            </a:r>
            <a:r>
              <a:rPr lang="en-US" sz="1800" dirty="0" smtClean="0"/>
              <a:t>cost is very high and in </a:t>
            </a:r>
            <a:r>
              <a:rPr lang="en-US" sz="1800" dirty="0" err="1" smtClean="0"/>
              <a:t>sadashivpet</a:t>
            </a:r>
            <a:r>
              <a:rPr lang="en-US" sz="1800" dirty="0" smtClean="0"/>
              <a:t> cost is very less</a:t>
            </a:r>
            <a:r>
              <a:rPr lang="en-US" sz="1800" dirty="0"/>
              <a:t>.</a:t>
            </a:r>
          </a:p>
        </p:txBody>
      </p:sp>
      <p:sp>
        <p:nvSpPr>
          <p:cNvPr id="3" name="TextBox 2">
            <a:extLst>
              <a:ext uri="{FF2B5EF4-FFF2-40B4-BE49-F238E27FC236}">
                <a16:creationId xmlns="" xmlns:a16="http://schemas.microsoft.com/office/drawing/2014/main" id="{D32551B0-AF04-3DF7-9DFC-88586E392DD8}"/>
              </a:ext>
            </a:extLst>
          </p:cNvPr>
          <p:cNvSpPr txBox="1"/>
          <p:nvPr/>
        </p:nvSpPr>
        <p:spPr>
          <a:xfrm>
            <a:off x="850221" y="321326"/>
            <a:ext cx="5617464" cy="461665"/>
          </a:xfrm>
          <a:prstGeom prst="rect">
            <a:avLst/>
          </a:prstGeom>
          <a:noFill/>
        </p:spPr>
        <p:txBody>
          <a:bodyPr wrap="square" rtlCol="0">
            <a:spAutoFit/>
          </a:bodyPr>
          <a:lstStyle/>
          <a:p>
            <a:r>
              <a:rPr lang="en-US" sz="2400" u="sng" dirty="0" smtClean="0">
                <a:solidFill>
                  <a:srgbClr val="FF0000"/>
                </a:solidFill>
                <a:latin typeface="Calibri" panose="020F0502020204030204" pitchFamily="34" charset="0"/>
                <a:ea typeface="Calibri" panose="020F0502020204030204" pitchFamily="34" charset="0"/>
                <a:cs typeface="Calibri" panose="020F0502020204030204" pitchFamily="34" charset="0"/>
              </a:rPr>
              <a:t>Bivariate Data Visualizations</a:t>
            </a:r>
            <a:r>
              <a:rPr lang="en-US" sz="2400" dirty="0" smtClean="0">
                <a:solidFill>
                  <a:srgbClr val="FF0000"/>
                </a:solidFill>
                <a:latin typeface="Calibri" panose="020F0502020204030204" pitchFamily="34" charset="0"/>
                <a:ea typeface="Calibri" panose="020F0502020204030204" pitchFamily="34" charset="0"/>
                <a:cs typeface="Calibri" panose="020F0502020204030204" pitchFamily="34" charset="0"/>
              </a:rPr>
              <a:t>:</a:t>
            </a:r>
            <a:endPar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391598" y="2651767"/>
            <a:ext cx="5017529" cy="3467228"/>
          </a:xfrm>
          <a:prstGeom prst="rect">
            <a:avLst/>
          </a:prstGeom>
        </p:spPr>
      </p:pic>
      <p:pic>
        <p:nvPicPr>
          <p:cNvPr id="4" name="Picture 3"/>
          <p:cNvPicPr>
            <a:picLocks noChangeAspect="1"/>
          </p:cNvPicPr>
          <p:nvPr/>
        </p:nvPicPr>
        <p:blipFill>
          <a:blip r:embed="rId3"/>
          <a:stretch>
            <a:fillRect/>
          </a:stretch>
        </p:blipFill>
        <p:spPr>
          <a:xfrm>
            <a:off x="5409127" y="2052247"/>
            <a:ext cx="6465194" cy="4258402"/>
          </a:xfrm>
          <a:prstGeom prst="rect">
            <a:avLst/>
          </a:prstGeom>
        </p:spPr>
      </p:pic>
    </p:spTree>
    <p:extLst>
      <p:ext uri="{BB962C8B-B14F-4D97-AF65-F5344CB8AC3E}">
        <p14:creationId xmlns:p14="http://schemas.microsoft.com/office/powerpoint/2010/main" val="2380935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E95B8A9-EEDB-7712-9786-F483CBC892F5}"/>
              </a:ext>
            </a:extLst>
          </p:cNvPr>
          <p:cNvSpPr txBox="1"/>
          <p:nvPr/>
        </p:nvSpPr>
        <p:spPr>
          <a:xfrm flipH="1">
            <a:off x="590410" y="502276"/>
            <a:ext cx="4342197"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Below line graph represents the top </a:t>
            </a:r>
            <a:r>
              <a:rPr lang="en-US" sz="1800" dirty="0" smtClean="0"/>
              <a:t>10 </a:t>
            </a:r>
            <a:r>
              <a:rPr lang="en-US" sz="1800" dirty="0" smtClean="0"/>
              <a:t>places as per cost per feet, it is showing falling down of price from </a:t>
            </a:r>
            <a:r>
              <a:rPr lang="en-US" sz="1800" dirty="0" err="1" smtClean="0"/>
              <a:t>manikonda</a:t>
            </a:r>
            <a:r>
              <a:rPr lang="en-US" sz="1800" dirty="0" smtClean="0"/>
              <a:t> to </a:t>
            </a:r>
            <a:r>
              <a:rPr lang="en-US" sz="1800" dirty="0" err="1" smtClean="0"/>
              <a:t>Attapur</a:t>
            </a:r>
            <a:r>
              <a:rPr lang="en-US" sz="1800" dirty="0"/>
              <a:t> </a:t>
            </a:r>
            <a:r>
              <a:rPr lang="en-US" sz="1800" dirty="0" smtClean="0"/>
              <a:t>then price slowly reducing</a:t>
            </a:r>
            <a:endParaRPr lang="en-US" sz="1800" dirty="0"/>
          </a:p>
        </p:txBody>
      </p:sp>
      <p:pic>
        <p:nvPicPr>
          <p:cNvPr id="8" name="Picture 7">
            <a:extLst>
              <a:ext uri="{FF2B5EF4-FFF2-40B4-BE49-F238E27FC236}">
                <a16:creationId xmlns="" xmlns:a16="http://schemas.microsoft.com/office/drawing/2014/main" id="{F842E84D-061B-2420-D661-D44DEEBCFF0D}"/>
              </a:ext>
            </a:extLst>
          </p:cNvPr>
          <p:cNvPicPr>
            <a:picLocks noChangeAspect="1"/>
          </p:cNvPicPr>
          <p:nvPr/>
        </p:nvPicPr>
        <p:blipFill>
          <a:blip r:embed="rId2"/>
          <a:stretch>
            <a:fillRect/>
          </a:stretch>
        </p:blipFill>
        <p:spPr>
          <a:xfrm>
            <a:off x="332177" y="2734235"/>
            <a:ext cx="5961047" cy="3493295"/>
          </a:xfrm>
          <a:prstGeom prst="rect">
            <a:avLst/>
          </a:prstGeom>
        </p:spPr>
      </p:pic>
      <p:sp>
        <p:nvSpPr>
          <p:cNvPr id="9" name="TextBox 8">
            <a:extLst>
              <a:ext uri="{FF2B5EF4-FFF2-40B4-BE49-F238E27FC236}">
                <a16:creationId xmlns="" xmlns:a16="http://schemas.microsoft.com/office/drawing/2014/main" id="{7DC79224-AAC7-C2DF-8BB9-D1AE2D83810C}"/>
              </a:ext>
            </a:extLst>
          </p:cNvPr>
          <p:cNvSpPr txBox="1"/>
          <p:nvPr/>
        </p:nvSpPr>
        <p:spPr>
          <a:xfrm>
            <a:off x="6857517" y="4787153"/>
            <a:ext cx="5002306" cy="523220"/>
          </a:xfrm>
          <a:prstGeom prst="rect">
            <a:avLst/>
          </a:prstGeom>
          <a:noFill/>
        </p:spPr>
        <p:txBody>
          <a:bodyPr wrap="square" rtlCol="0">
            <a:spAutoFit/>
          </a:bodyPr>
          <a:lstStyle/>
          <a:p>
            <a:pPr marL="285750" indent="-285750">
              <a:buFont typeface="Wingdings" panose="05000000000000000000" pitchFamily="2" charset="2"/>
              <a:buChar char="§"/>
            </a:pPr>
            <a:r>
              <a:rPr lang="en-IN" dirty="0"/>
              <a:t>From the above graph we can </a:t>
            </a:r>
            <a:r>
              <a:rPr lang="en-IN" dirty="0" smtClean="0"/>
              <a:t>show the top 5 projects as per feet cost</a:t>
            </a:r>
            <a:endParaRPr lang="en-IN" dirty="0"/>
          </a:p>
        </p:txBody>
      </p:sp>
      <p:pic>
        <p:nvPicPr>
          <p:cNvPr id="4" name="Picture 3"/>
          <p:cNvPicPr>
            <a:picLocks noChangeAspect="1"/>
          </p:cNvPicPr>
          <p:nvPr/>
        </p:nvPicPr>
        <p:blipFill>
          <a:blip r:embed="rId3"/>
          <a:stretch>
            <a:fillRect/>
          </a:stretch>
        </p:blipFill>
        <p:spPr>
          <a:xfrm>
            <a:off x="6472595" y="0"/>
            <a:ext cx="5772150" cy="4695825"/>
          </a:xfrm>
          <a:prstGeom prst="rect">
            <a:avLst/>
          </a:prstGeom>
        </p:spPr>
      </p:pic>
      <p:pic>
        <p:nvPicPr>
          <p:cNvPr id="5" name="Picture 4"/>
          <p:cNvPicPr>
            <a:picLocks noChangeAspect="1"/>
          </p:cNvPicPr>
          <p:nvPr/>
        </p:nvPicPr>
        <p:blipFill>
          <a:blip r:embed="rId4"/>
          <a:stretch>
            <a:fillRect/>
          </a:stretch>
        </p:blipFill>
        <p:spPr>
          <a:xfrm>
            <a:off x="439826" y="2595233"/>
            <a:ext cx="6032769" cy="3476625"/>
          </a:xfrm>
          <a:prstGeom prst="rect">
            <a:avLst/>
          </a:prstGeom>
        </p:spPr>
      </p:pic>
      <p:pic>
        <p:nvPicPr>
          <p:cNvPr id="3" name="Picture 2"/>
          <p:cNvPicPr>
            <a:picLocks noChangeAspect="1"/>
          </p:cNvPicPr>
          <p:nvPr/>
        </p:nvPicPr>
        <p:blipFill>
          <a:blip r:embed="rId5"/>
          <a:stretch>
            <a:fillRect/>
          </a:stretch>
        </p:blipFill>
        <p:spPr>
          <a:xfrm>
            <a:off x="590409" y="2046055"/>
            <a:ext cx="5810463" cy="4181475"/>
          </a:xfrm>
          <a:prstGeom prst="rect">
            <a:avLst/>
          </a:prstGeom>
        </p:spPr>
      </p:pic>
    </p:spTree>
    <p:extLst>
      <p:ext uri="{BB962C8B-B14F-4D97-AF65-F5344CB8AC3E}">
        <p14:creationId xmlns:p14="http://schemas.microsoft.com/office/powerpoint/2010/main" val="282901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536842" cy="1325563"/>
          </a:xfrm>
        </p:spPr>
        <p:txBody>
          <a:bodyPr>
            <a:normAutofit/>
          </a:bodyPr>
          <a:lstStyle/>
          <a:p>
            <a:r>
              <a:rPr lang="en-US" sz="1800" dirty="0" smtClean="0">
                <a:latin typeface="+mn-lt"/>
              </a:rPr>
              <a:t>Below graph is visualization of top 10 places as per cost per feet, we can conclude that hi-tech city having more cost per feet</a:t>
            </a:r>
            <a:endParaRPr lang="en-IN" sz="1800" dirty="0">
              <a:latin typeface="+mn-lt"/>
            </a:endParaRPr>
          </a:p>
        </p:txBody>
      </p:sp>
      <p:sp>
        <p:nvSpPr>
          <p:cNvPr id="9" name="Text Placeholder 8"/>
          <p:cNvSpPr>
            <a:spLocks noGrp="1"/>
          </p:cNvSpPr>
          <p:nvPr>
            <p:ph type="body" idx="1"/>
          </p:nvPr>
        </p:nvSpPr>
        <p:spPr>
          <a:xfrm>
            <a:off x="6375042" y="3850783"/>
            <a:ext cx="5087156" cy="901521"/>
          </a:xfrm>
        </p:spPr>
        <p:txBody>
          <a:bodyPr>
            <a:normAutofit fontScale="92500" lnSpcReduction="10000"/>
          </a:bodyPr>
          <a:lstStyle/>
          <a:p>
            <a:pPr marL="114300" indent="0">
              <a:buNone/>
            </a:pPr>
            <a:r>
              <a:rPr lang="en-US" sz="1800" dirty="0" smtClean="0">
                <a:latin typeface="+mn-lt"/>
              </a:rPr>
              <a:t>Above graph represents </a:t>
            </a:r>
            <a:r>
              <a:rPr lang="en-US" sz="1800" dirty="0" smtClean="0">
                <a:latin typeface="+mn-lt"/>
              </a:rPr>
              <a:t>what is the cost status of all kinds of construction stages, we conclude that for under construction stage prices are high.</a:t>
            </a:r>
            <a:endParaRPr lang="en-US" sz="1800" dirty="0" smtClean="0">
              <a:latin typeface="+mn-lt"/>
            </a:endParaRPr>
          </a:p>
          <a:p>
            <a:pPr marL="114300" indent="0">
              <a:buNone/>
            </a:pPr>
            <a:endParaRPr lang="en-IN" sz="1800" dirty="0">
              <a:latin typeface="+mn-lt"/>
            </a:endParaRPr>
          </a:p>
        </p:txBody>
      </p:sp>
      <p:pic>
        <p:nvPicPr>
          <p:cNvPr id="3" name="Picture 2"/>
          <p:cNvPicPr>
            <a:picLocks noChangeAspect="1"/>
          </p:cNvPicPr>
          <p:nvPr/>
        </p:nvPicPr>
        <p:blipFill>
          <a:blip r:embed="rId2"/>
          <a:stretch>
            <a:fillRect/>
          </a:stretch>
        </p:blipFill>
        <p:spPr>
          <a:xfrm>
            <a:off x="6096000" y="174670"/>
            <a:ext cx="5495925" cy="3314700"/>
          </a:xfrm>
          <a:prstGeom prst="rect">
            <a:avLst/>
          </a:prstGeom>
        </p:spPr>
      </p:pic>
      <p:pic>
        <p:nvPicPr>
          <p:cNvPr id="4" name="Picture 3"/>
          <p:cNvPicPr>
            <a:picLocks noChangeAspect="1"/>
          </p:cNvPicPr>
          <p:nvPr/>
        </p:nvPicPr>
        <p:blipFill>
          <a:blip r:embed="rId3"/>
          <a:stretch>
            <a:fillRect/>
          </a:stretch>
        </p:blipFill>
        <p:spPr>
          <a:xfrm>
            <a:off x="581025" y="2280030"/>
            <a:ext cx="5514975" cy="4410075"/>
          </a:xfrm>
          <a:prstGeom prst="rect">
            <a:avLst/>
          </a:prstGeom>
        </p:spPr>
      </p:pic>
      <p:pic>
        <p:nvPicPr>
          <p:cNvPr id="5" name="Picture 4"/>
          <p:cNvPicPr>
            <a:picLocks noChangeAspect="1"/>
          </p:cNvPicPr>
          <p:nvPr/>
        </p:nvPicPr>
        <p:blipFill>
          <a:blip r:embed="rId4"/>
          <a:stretch>
            <a:fillRect/>
          </a:stretch>
        </p:blipFill>
        <p:spPr>
          <a:xfrm>
            <a:off x="6877319" y="174670"/>
            <a:ext cx="5012698" cy="3676113"/>
          </a:xfrm>
          <a:prstGeom prst="rect">
            <a:avLst/>
          </a:prstGeom>
        </p:spPr>
      </p:pic>
    </p:spTree>
    <p:extLst>
      <p:ext uri="{BB962C8B-B14F-4D97-AF65-F5344CB8AC3E}">
        <p14:creationId xmlns:p14="http://schemas.microsoft.com/office/powerpoint/2010/main" val="3736639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3ED9723-CE52-5055-2F27-2C4E16E17D84}"/>
              </a:ext>
            </a:extLst>
          </p:cNvPr>
          <p:cNvPicPr>
            <a:picLocks noChangeAspect="1"/>
          </p:cNvPicPr>
          <p:nvPr/>
        </p:nvPicPr>
        <p:blipFill>
          <a:blip r:embed="rId2"/>
          <a:srcRect/>
          <a:stretch/>
        </p:blipFill>
        <p:spPr>
          <a:xfrm>
            <a:off x="5644896" y="2136641"/>
            <a:ext cx="6547104" cy="4031011"/>
          </a:xfrm>
          <a:prstGeom prst="rect">
            <a:avLst/>
          </a:prstGeom>
        </p:spPr>
      </p:pic>
      <p:sp>
        <p:nvSpPr>
          <p:cNvPr id="2" name="Title 1">
            <a:extLst>
              <a:ext uri="{FF2B5EF4-FFF2-40B4-BE49-F238E27FC236}">
                <a16:creationId xmlns="" xmlns:a16="http://schemas.microsoft.com/office/drawing/2014/main" id="{19CD159C-8547-57D9-7A80-A2DC2CE6A6AA}"/>
              </a:ext>
            </a:extLst>
          </p:cNvPr>
          <p:cNvSpPr>
            <a:spLocks noGrp="1"/>
          </p:cNvSpPr>
          <p:nvPr>
            <p:ph type="title"/>
          </p:nvPr>
        </p:nvSpPr>
        <p:spPr>
          <a:xfrm>
            <a:off x="166114" y="335706"/>
            <a:ext cx="5478782" cy="1125347"/>
          </a:xfrm>
        </p:spPr>
        <p:txBody>
          <a:bodyPr>
            <a:normAutofit/>
          </a:bodyPr>
          <a:lstStyle/>
          <a:p>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smtClean="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u="sng" dirty="0" smtClean="0">
                <a:solidFill>
                  <a:srgbClr val="FF0000"/>
                </a:solidFill>
                <a:latin typeface="Calibri" panose="020F0502020204030204" pitchFamily="34" charset="0"/>
                <a:ea typeface="Calibri" panose="020F0502020204030204" pitchFamily="34" charset="0"/>
                <a:cs typeface="Calibri" panose="020F0502020204030204" pitchFamily="34" charset="0"/>
              </a:rPr>
              <a:t>multivariate </a:t>
            </a:r>
            <a:r>
              <a:rPr lang="en-IN" sz="2400" u="sng" dirty="0">
                <a:solidFill>
                  <a:srgbClr val="FF0000"/>
                </a:solidFill>
                <a:sym typeface="Calibri"/>
              </a:rPr>
              <a:t>Analysis</a:t>
            </a:r>
            <a:r>
              <a:rPr lang="en-IN" sz="2400" u="sng" dirty="0" smtClean="0">
                <a:solidFill>
                  <a:srgbClr val="FF0000"/>
                </a:solidFill>
                <a:sym typeface="Calibri"/>
              </a:rPr>
              <a:t>:</a:t>
            </a:r>
            <a:endParaRPr lang="en-US" sz="2400"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 xmlns:a16="http://schemas.microsoft.com/office/drawing/2014/main" id="{E1739481-3CCC-7EAC-BBC7-74488FE53CAC}"/>
              </a:ext>
            </a:extLst>
          </p:cNvPr>
          <p:cNvSpPr txBox="1"/>
          <p:nvPr/>
        </p:nvSpPr>
        <p:spPr>
          <a:xfrm>
            <a:off x="6288740" y="1798087"/>
            <a:ext cx="3155576" cy="338554"/>
          </a:xfrm>
          <a:prstGeom prst="rect">
            <a:avLst/>
          </a:prstGeom>
          <a:noFill/>
        </p:spPr>
        <p:txBody>
          <a:bodyPr wrap="square" rtlCol="0">
            <a:spAutoFit/>
          </a:bodyPr>
          <a:lstStyle/>
          <a:p>
            <a:r>
              <a:rPr lang="en-IN" dirty="0"/>
              <a:t> </a:t>
            </a:r>
            <a:r>
              <a:rPr lang="en-IN" sz="1600" dirty="0"/>
              <a:t>categorical to categorical</a:t>
            </a:r>
          </a:p>
        </p:txBody>
      </p:sp>
      <p:pic>
        <p:nvPicPr>
          <p:cNvPr id="4" name="Picture 3">
            <a:extLst>
              <a:ext uri="{FF2B5EF4-FFF2-40B4-BE49-F238E27FC236}">
                <a16:creationId xmlns="" xmlns:a16="http://schemas.microsoft.com/office/drawing/2014/main" id="{5E8EA5F3-BB5E-FF15-3C2C-A2E743181272}"/>
              </a:ext>
            </a:extLst>
          </p:cNvPr>
          <p:cNvPicPr>
            <a:picLocks noChangeAspect="1"/>
          </p:cNvPicPr>
          <p:nvPr/>
        </p:nvPicPr>
        <p:blipFill rotWithShape="1">
          <a:blip r:embed="rId3"/>
          <a:srcRect t="1" b="-1961"/>
          <a:stretch/>
        </p:blipFill>
        <p:spPr>
          <a:xfrm>
            <a:off x="596715" y="1704833"/>
            <a:ext cx="4289050" cy="3911033"/>
          </a:xfrm>
          <a:prstGeom prst="rect">
            <a:avLst/>
          </a:prstGeom>
        </p:spPr>
      </p:pic>
      <p:sp>
        <p:nvSpPr>
          <p:cNvPr id="8" name="TextBox 7">
            <a:extLst>
              <a:ext uri="{FF2B5EF4-FFF2-40B4-BE49-F238E27FC236}">
                <a16:creationId xmlns="" xmlns:a16="http://schemas.microsoft.com/office/drawing/2014/main" id="{591105AB-3B77-B264-F890-D31B28A9226A}"/>
              </a:ext>
            </a:extLst>
          </p:cNvPr>
          <p:cNvSpPr txBox="1"/>
          <p:nvPr/>
        </p:nvSpPr>
        <p:spPr>
          <a:xfrm>
            <a:off x="7368988" y="1066800"/>
            <a:ext cx="3835821" cy="523220"/>
          </a:xfrm>
          <a:prstGeom prst="rect">
            <a:avLst/>
          </a:prstGeom>
          <a:noFill/>
        </p:spPr>
        <p:txBody>
          <a:bodyPr wrap="square" rtlCol="0">
            <a:spAutoFit/>
          </a:bodyPr>
          <a:lstStyle/>
          <a:p>
            <a:pPr marL="285750" indent="-285750">
              <a:buFont typeface="Wingdings" panose="05000000000000000000" pitchFamily="2" charset="2"/>
              <a:buChar char="§"/>
            </a:pPr>
            <a:r>
              <a:rPr lang="en-IN" dirty="0"/>
              <a:t>By using heatmap we can find the correlation between the </a:t>
            </a:r>
            <a:r>
              <a:rPr lang="en-IN" dirty="0" smtClean="0"/>
              <a:t>columns.</a:t>
            </a:r>
            <a:endParaRPr lang="en-IN" dirty="0"/>
          </a:p>
        </p:txBody>
      </p:sp>
      <p:sp>
        <p:nvSpPr>
          <p:cNvPr id="9" name="TextBox 8">
            <a:extLst>
              <a:ext uri="{FF2B5EF4-FFF2-40B4-BE49-F238E27FC236}">
                <a16:creationId xmlns="" xmlns:a16="http://schemas.microsoft.com/office/drawing/2014/main" id="{00DF5C58-B7D5-95A0-9871-FCEEFADFD5A7}"/>
              </a:ext>
            </a:extLst>
          </p:cNvPr>
          <p:cNvSpPr txBox="1"/>
          <p:nvPr/>
        </p:nvSpPr>
        <p:spPr>
          <a:xfrm flipH="1">
            <a:off x="1264920" y="6103426"/>
            <a:ext cx="3907716" cy="523220"/>
          </a:xfrm>
          <a:prstGeom prst="rect">
            <a:avLst/>
          </a:prstGeom>
          <a:noFill/>
        </p:spPr>
        <p:txBody>
          <a:bodyPr wrap="square" rtlCol="0">
            <a:spAutoFit/>
          </a:bodyPr>
          <a:lstStyle/>
          <a:p>
            <a:pPr marL="285750" indent="-285750">
              <a:buFont typeface="Wingdings" panose="05000000000000000000" pitchFamily="2" charset="2"/>
              <a:buChar char="§"/>
            </a:pPr>
            <a:r>
              <a:rPr lang="en-IN" dirty="0"/>
              <a:t>Its shows pairwise </a:t>
            </a:r>
            <a:r>
              <a:rPr lang="en-IN" dirty="0" smtClean="0"/>
              <a:t>relationship for all the numerical columns  </a:t>
            </a:r>
            <a:r>
              <a:rPr lang="en-IN" dirty="0"/>
              <a:t>in a dataset</a:t>
            </a:r>
          </a:p>
        </p:txBody>
      </p:sp>
      <p:pic>
        <p:nvPicPr>
          <p:cNvPr id="6" name="Picture 5"/>
          <p:cNvPicPr>
            <a:picLocks noChangeAspect="1"/>
          </p:cNvPicPr>
          <p:nvPr/>
        </p:nvPicPr>
        <p:blipFill>
          <a:blip r:embed="rId4"/>
          <a:stretch>
            <a:fillRect/>
          </a:stretch>
        </p:blipFill>
        <p:spPr>
          <a:xfrm>
            <a:off x="460875" y="1312351"/>
            <a:ext cx="5448300" cy="4791075"/>
          </a:xfrm>
          <a:prstGeom prst="rect">
            <a:avLst/>
          </a:prstGeom>
        </p:spPr>
      </p:pic>
      <p:pic>
        <p:nvPicPr>
          <p:cNvPr id="7" name="Picture 6"/>
          <p:cNvPicPr>
            <a:picLocks noChangeAspect="1"/>
          </p:cNvPicPr>
          <p:nvPr/>
        </p:nvPicPr>
        <p:blipFill>
          <a:blip r:embed="rId5"/>
          <a:stretch>
            <a:fillRect/>
          </a:stretch>
        </p:blipFill>
        <p:spPr>
          <a:xfrm>
            <a:off x="6117157" y="1590020"/>
            <a:ext cx="5895810" cy="4577632"/>
          </a:xfrm>
          <a:prstGeom prst="rect">
            <a:avLst/>
          </a:prstGeom>
        </p:spPr>
      </p:pic>
    </p:spTree>
    <p:extLst>
      <p:ext uri="{BB962C8B-B14F-4D97-AF65-F5344CB8AC3E}">
        <p14:creationId xmlns:p14="http://schemas.microsoft.com/office/powerpoint/2010/main" val="23365453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16880A-9908-DF82-0583-BF006EA66BAC}"/>
              </a:ext>
            </a:extLst>
          </p:cNvPr>
          <p:cNvSpPr>
            <a:spLocks noGrp="1"/>
          </p:cNvSpPr>
          <p:nvPr>
            <p:ph type="ctrTitle"/>
          </p:nvPr>
        </p:nvSpPr>
        <p:spPr>
          <a:xfrm>
            <a:off x="640080" y="701739"/>
            <a:ext cx="2212848" cy="541845"/>
          </a:xfrm>
        </p:spPr>
        <p:txBody>
          <a:bodyPr>
            <a:noAutofit/>
          </a:bodyPr>
          <a:lstStyle/>
          <a:p>
            <a:r>
              <a:rPr lang="en-US" sz="3200" b="1" dirty="0">
                <a:solidFill>
                  <a:srgbClr val="FF0000"/>
                </a:solidFill>
              </a:rPr>
              <a:t>Conclusion</a:t>
            </a:r>
          </a:p>
        </p:txBody>
      </p:sp>
      <p:sp>
        <p:nvSpPr>
          <p:cNvPr id="5" name="TextBox 4">
            <a:extLst>
              <a:ext uri="{FF2B5EF4-FFF2-40B4-BE49-F238E27FC236}">
                <a16:creationId xmlns="" xmlns:a16="http://schemas.microsoft.com/office/drawing/2014/main" id="{388BC522-87D0-F957-480F-22A65C25E16F}"/>
              </a:ext>
            </a:extLst>
          </p:cNvPr>
          <p:cNvSpPr txBox="1"/>
          <p:nvPr/>
        </p:nvSpPr>
        <p:spPr>
          <a:xfrm>
            <a:off x="832104" y="1508760"/>
            <a:ext cx="10426446" cy="3416320"/>
          </a:xfrm>
          <a:prstGeom prst="rect">
            <a:avLst/>
          </a:prstGeom>
          <a:noFill/>
        </p:spPr>
        <p:txBody>
          <a:bodyPr wrap="square" rtlCol="0">
            <a:spAutoFit/>
          </a:bodyPr>
          <a:lstStyle/>
          <a:p>
            <a:endParaRPr lang="en-US" sz="1800" dirty="0"/>
          </a:p>
          <a:p>
            <a:endParaRPr lang="en-US" sz="1800" dirty="0"/>
          </a:p>
          <a:p>
            <a:pPr marL="285750" indent="-285750">
              <a:buFont typeface="Arial" panose="020B0604020202020204" pitchFamily="34" charset="0"/>
              <a:buChar char="•"/>
            </a:pPr>
            <a:r>
              <a:rPr lang="en-US" sz="1800" dirty="0" smtClean="0"/>
              <a:t>We can analyze the top most demand cities in Hyderabad for purchase or selling of properties, we came to know the high and low feet cost in different places, at </a:t>
            </a:r>
            <a:r>
              <a:rPr lang="en-US" sz="1800" dirty="0"/>
              <a:t>S</a:t>
            </a:r>
            <a:r>
              <a:rPr lang="en-US" sz="1800" dirty="0" smtClean="0"/>
              <a:t>erilingam </a:t>
            </a:r>
            <a:r>
              <a:rPr lang="en-US" sz="1800" dirty="0" smtClean="0"/>
              <a:t>pally we have highest area wise sales and </a:t>
            </a:r>
            <a:r>
              <a:rPr lang="en-US" sz="1800" dirty="0" smtClean="0"/>
              <a:t>H</a:t>
            </a:r>
            <a:r>
              <a:rPr lang="en-US" sz="1800" dirty="0" smtClean="0"/>
              <a:t>i-tech </a:t>
            </a:r>
            <a:r>
              <a:rPr lang="en-US" sz="1800" dirty="0" smtClean="0"/>
              <a:t>city is having more cost </a:t>
            </a:r>
            <a:r>
              <a:rPr lang="en-US" sz="1800" dirty="0" smtClean="0"/>
              <a:t>per feet compared </a:t>
            </a:r>
            <a:r>
              <a:rPr lang="en-US" sz="1800" dirty="0" smtClean="0"/>
              <a:t>with other cities, also price changes occurred in different places</a:t>
            </a:r>
            <a:r>
              <a:rPr lang="en-US" sz="1800" dirty="0" smtClean="0"/>
              <a:t>.</a:t>
            </a:r>
          </a:p>
          <a:p>
            <a:pPr marL="285750" indent="-285750">
              <a:buFont typeface="Arial" panose="020B0604020202020204" pitchFamily="34" charset="0"/>
              <a:buChar char="•"/>
            </a:pPr>
            <a:r>
              <a:rPr lang="en-US" sz="1800" dirty="0" smtClean="0"/>
              <a:t>We can observe that prices are very high for under constructing stages and average prices on newly constructed stage.</a:t>
            </a:r>
          </a:p>
          <a:p>
            <a:pPr marL="285750" indent="-285750">
              <a:buFont typeface="Arial" panose="020B0604020202020204" pitchFamily="34" charset="0"/>
              <a:buChar char="•"/>
            </a:pPr>
            <a:r>
              <a:rPr lang="en-US" sz="1800" dirty="0" smtClean="0"/>
              <a:t>So customers can invest on newly constructing projects.</a:t>
            </a:r>
          </a:p>
          <a:p>
            <a:pPr marL="285750" indent="-285750">
              <a:buFont typeface="Arial" panose="020B0604020202020204" pitchFamily="34" charset="0"/>
              <a:buChar char="•"/>
            </a:pPr>
            <a:endParaRPr lang="en-US" sz="1800" dirty="0"/>
          </a:p>
          <a:p>
            <a:endParaRPr lang="en-US" sz="1800" dirty="0"/>
          </a:p>
          <a:p>
            <a:endParaRPr lang="en-US" sz="1800" dirty="0"/>
          </a:p>
        </p:txBody>
      </p:sp>
    </p:spTree>
    <p:extLst>
      <p:ext uri="{BB962C8B-B14F-4D97-AF65-F5344CB8AC3E}">
        <p14:creationId xmlns:p14="http://schemas.microsoft.com/office/powerpoint/2010/main" val="3212765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766280" y="192096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US" sz="3000" b="1" dirty="0" err="1" smtClean="0">
                <a:solidFill>
                  <a:srgbClr val="FF0000"/>
                </a:solidFill>
              </a:rPr>
              <a:t>Shirisha</a:t>
            </a:r>
            <a:r>
              <a:rPr lang="en-US" sz="3000" b="1" dirty="0" smtClean="0">
                <a:solidFill>
                  <a:srgbClr val="FF0000"/>
                </a:solidFill>
              </a:rPr>
              <a:t>(MBA)</a:t>
            </a:r>
            <a:endParaRPr sz="3000" b="1" dirty="0">
              <a:solidFill>
                <a:srgbClr val="FF0000"/>
              </a:solidFill>
            </a:endParaRPr>
          </a:p>
        </p:txBody>
      </p:sp>
      <p:sp>
        <p:nvSpPr>
          <p:cNvPr id="111" name="Google Shape;111;p4"/>
          <p:cNvSpPr txBox="1">
            <a:spLocks noGrp="1"/>
          </p:cNvSpPr>
          <p:nvPr>
            <p:ph type="body" idx="1"/>
          </p:nvPr>
        </p:nvSpPr>
        <p:spPr>
          <a:xfrm>
            <a:off x="766280" y="3246524"/>
            <a:ext cx="10515600" cy="1222446"/>
          </a:xfrm>
          <a:prstGeom prst="rect">
            <a:avLst/>
          </a:prstGeom>
          <a:noFill/>
          <a:ln>
            <a:noFill/>
          </a:ln>
        </p:spPr>
        <p:txBody>
          <a:bodyPr spcFirstLastPara="1" wrap="square" lIns="91425" tIns="45700" rIns="91425" bIns="45700" anchor="t" anchorCtr="0">
            <a:noAutofit/>
          </a:bodyPr>
          <a:lstStyle/>
          <a:p>
            <a:pPr marL="0" lvl="0" indent="0" algn="ctr">
              <a:buSzPct val="100000"/>
              <a:buNone/>
            </a:pPr>
            <a:r>
              <a:rPr lang="en-US" sz="1800" b="1" dirty="0" smtClean="0"/>
              <a:t>I have done my MBA in Finance and Marketing domains, also completed Bachelor’s degree with statistics, This Data Analytics course  covers all aspects of my education.</a:t>
            </a:r>
            <a:r>
              <a:rPr lang="en-US" sz="1800" b="1" dirty="0"/>
              <a:t> I would prefer to work as a </a:t>
            </a:r>
            <a:r>
              <a:rPr lang="en-US" sz="1800" b="1" dirty="0" smtClean="0"/>
              <a:t>finance and marketing </a:t>
            </a:r>
            <a:r>
              <a:rPr lang="en-US" sz="1800" b="1" dirty="0"/>
              <a:t>analyst because it’s in line with my skills and interests. In addition, I have seen that the companies who hire for this role work in industries that are booming and can therefore provide good career growth.</a:t>
            </a:r>
            <a:endParaRPr sz="1800" b="1" dirty="0"/>
          </a:p>
        </p:txBody>
      </p:sp>
    </p:spTree>
    <p:extLst>
      <p:ext uri="{BB962C8B-B14F-4D97-AF65-F5344CB8AC3E}">
        <p14:creationId xmlns:p14="http://schemas.microsoft.com/office/powerpoint/2010/main" val="18449524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99912" y="17284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Agenda  </a:t>
            </a:r>
            <a:endParaRPr b="1" dirty="0">
              <a:solidFill>
                <a:srgbClr val="FF0000"/>
              </a:solidFill>
            </a:endParaRPr>
          </a:p>
        </p:txBody>
      </p:sp>
      <p:sp>
        <p:nvSpPr>
          <p:cNvPr id="111" name="Google Shape;111;p4"/>
          <p:cNvSpPr txBox="1">
            <a:spLocks noGrp="1"/>
          </p:cNvSpPr>
          <p:nvPr>
            <p:ph type="body" idx="1"/>
          </p:nvPr>
        </p:nvSpPr>
        <p:spPr>
          <a:xfrm>
            <a:off x="721456" y="1498406"/>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en-IN" sz="2000" b="1" dirty="0"/>
              <a:t>Objective of the Project</a:t>
            </a:r>
          </a:p>
          <a:p>
            <a:pPr marL="228600" lvl="0" indent="-228600" algn="l" rtl="0">
              <a:lnSpc>
                <a:spcPct val="90000"/>
              </a:lnSpc>
              <a:spcBef>
                <a:spcPts val="1000"/>
              </a:spcBef>
              <a:spcAft>
                <a:spcPts val="0"/>
              </a:spcAft>
              <a:buClr>
                <a:schemeClr val="dk1"/>
              </a:buClr>
              <a:buSzPct val="100000"/>
              <a:buChar char="•"/>
            </a:pPr>
            <a:r>
              <a:rPr lang="en-US" sz="2000" b="1" dirty="0"/>
              <a:t>Data Collection</a:t>
            </a:r>
          </a:p>
          <a:p>
            <a:pPr marL="228600" lvl="0" indent="-228600" algn="l" rtl="0">
              <a:lnSpc>
                <a:spcPct val="90000"/>
              </a:lnSpc>
              <a:spcBef>
                <a:spcPts val="1000"/>
              </a:spcBef>
              <a:spcAft>
                <a:spcPts val="0"/>
              </a:spcAft>
              <a:buClr>
                <a:schemeClr val="dk1"/>
              </a:buClr>
              <a:buSzPct val="100000"/>
              <a:buChar char="•"/>
            </a:pPr>
            <a:r>
              <a:rPr lang="en-US" sz="2000" b="1" dirty="0"/>
              <a:t>Raw Data</a:t>
            </a:r>
          </a:p>
          <a:p>
            <a:pPr marL="228600" lvl="0" indent="-228600" algn="l" rtl="0">
              <a:lnSpc>
                <a:spcPct val="90000"/>
              </a:lnSpc>
              <a:spcBef>
                <a:spcPts val="1000"/>
              </a:spcBef>
              <a:spcAft>
                <a:spcPts val="0"/>
              </a:spcAft>
              <a:buClr>
                <a:schemeClr val="dk1"/>
              </a:buClr>
              <a:buSzPct val="100000"/>
              <a:buChar char="•"/>
            </a:pPr>
            <a:r>
              <a:rPr lang="en-US" sz="2000" b="1" dirty="0"/>
              <a:t>Data Cleaning</a:t>
            </a:r>
          </a:p>
          <a:p>
            <a:pPr marL="228600" indent="-228600">
              <a:buSzPct val="100000"/>
            </a:pPr>
            <a:r>
              <a:rPr lang="en-US" sz="2000" b="1" dirty="0"/>
              <a:t>Data Visualization</a:t>
            </a:r>
          </a:p>
          <a:p>
            <a:pPr marL="228600" indent="-228600">
              <a:buSzPct val="100000"/>
            </a:pPr>
            <a:r>
              <a:rPr lang="en-US" sz="2000" b="1" dirty="0" err="1" smtClean="0">
                <a:solidFill>
                  <a:schemeClr val="tx1"/>
                </a:solidFill>
                <a:latin typeface="Calibri" panose="020F0502020204030204" pitchFamily="34" charset="0"/>
                <a:ea typeface="Calibri" panose="020F0502020204030204" pitchFamily="34" charset="0"/>
                <a:cs typeface="Calibri" panose="020F0502020204030204" pitchFamily="34" charset="0"/>
              </a:rPr>
              <a:t>Univariate</a:t>
            </a:r>
            <a:r>
              <a:rPr lang="en-US" sz="20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Analysis</a:t>
            </a:r>
          </a:p>
          <a:p>
            <a:pPr marL="228600" indent="-228600">
              <a:buSzPct val="100000"/>
            </a:pPr>
            <a:r>
              <a:rPr lang="en-US" sz="20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Bivariate Analysis</a:t>
            </a:r>
          </a:p>
          <a:p>
            <a:pPr marL="228600" indent="-228600">
              <a:buSzPct val="100000"/>
            </a:pPr>
            <a:r>
              <a:rPr lang="en-US" sz="2000" b="1" dirty="0" err="1" smtClean="0">
                <a:solidFill>
                  <a:schemeClr val="tx1"/>
                </a:solidFill>
                <a:latin typeface="Calibri" panose="020F0502020204030204" pitchFamily="34" charset="0"/>
                <a:ea typeface="Calibri" panose="020F0502020204030204" pitchFamily="34" charset="0"/>
                <a:cs typeface="Calibri" panose="020F0502020204030204" pitchFamily="34" charset="0"/>
              </a:rPr>
              <a:t>Multivarite</a:t>
            </a:r>
            <a:r>
              <a:rPr lang="en-US" sz="20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Analysis</a:t>
            </a:r>
            <a:endPar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28600" indent="-228600">
              <a:buSzPct val="100000"/>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Conclusion</a:t>
            </a:r>
            <a:endParaRPr lang="en-US" sz="2000" b="1" dirty="0">
              <a:solidFill>
                <a:schemeClr val="tx1"/>
              </a:solidFill>
            </a:endParaRPr>
          </a:p>
          <a:p>
            <a:pPr marL="228600" lvl="0" indent="-228600" algn="l" rtl="0">
              <a:lnSpc>
                <a:spcPct val="90000"/>
              </a:lnSpc>
              <a:spcBef>
                <a:spcPts val="1000"/>
              </a:spcBef>
              <a:spcAft>
                <a:spcPts val="0"/>
              </a:spcAft>
              <a:buClr>
                <a:schemeClr val="dk1"/>
              </a:buClr>
              <a:buSzPct val="100000"/>
              <a:buChar char="•"/>
            </a:pPr>
            <a:endParaRPr sz="20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E7759E-3C52-D245-66B5-2A6F5B2B015A}"/>
              </a:ext>
            </a:extLst>
          </p:cNvPr>
          <p:cNvSpPr>
            <a:spLocks noGrp="1"/>
          </p:cNvSpPr>
          <p:nvPr>
            <p:ph type="title"/>
          </p:nvPr>
        </p:nvSpPr>
        <p:spPr>
          <a:xfrm>
            <a:off x="408432" y="237108"/>
            <a:ext cx="10515600" cy="915035"/>
          </a:xfrm>
        </p:spPr>
        <p:txBody>
          <a:bodyPr>
            <a:normAutofit fontScale="90000"/>
          </a:bodyPr>
          <a:lstStyle/>
          <a:p>
            <a:r>
              <a:rPr lang="en-US" sz="32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200"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Objective: </a:t>
            </a:r>
            <a:r>
              <a:rPr lang="en-US" sz="2800" b="1" dirty="0"/>
              <a:t>Makaan</a:t>
            </a:r>
            <a:r>
              <a:rPr lang="en-US" sz="2800" dirty="0"/>
              <a:t>.com provides term and condition to use the services. Find term and condition for property in India at real estate </a:t>
            </a:r>
            <a:r>
              <a:rPr lang="en-US" sz="2800" b="1" dirty="0"/>
              <a:t>website</a:t>
            </a:r>
            <a:r>
              <a:rPr lang="en-US" sz="2800" dirty="0"/>
              <a:t>.</a:t>
            </a:r>
            <a:endPar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 xmlns:a16="http://schemas.microsoft.com/office/drawing/2014/main" id="{378B851B-4959-34B9-FF2C-449D1D0CC745}"/>
              </a:ext>
            </a:extLst>
          </p:cNvPr>
          <p:cNvSpPr>
            <a:spLocks noGrp="1"/>
          </p:cNvSpPr>
          <p:nvPr>
            <p:ph type="body" idx="1"/>
          </p:nvPr>
        </p:nvSpPr>
        <p:spPr>
          <a:xfrm>
            <a:off x="408432" y="940157"/>
            <a:ext cx="10945368" cy="2459866"/>
          </a:xfrm>
        </p:spPr>
        <p:txBody>
          <a:bodyPr>
            <a:normAutofit/>
          </a:bodyPr>
          <a:lstStyle/>
          <a:p>
            <a:pPr marL="114300" indent="0">
              <a:buNone/>
            </a:pPr>
            <a:endParaRPr lang="en-US" sz="2400" dirty="0"/>
          </a:p>
          <a:p>
            <a:pPr marL="114300" indent="0">
              <a:buNone/>
            </a:pPr>
            <a:r>
              <a:rPr lang="en-US" sz="1800" b="1" dirty="0" smtClean="0">
                <a:solidFill>
                  <a:srgbClr val="FF0000"/>
                </a:solidFill>
              </a:rPr>
              <a:t>URL </a:t>
            </a:r>
            <a:r>
              <a:rPr lang="en-US" sz="1800" dirty="0">
                <a:solidFill>
                  <a:schemeClr val="tx1"/>
                </a:solidFill>
              </a:rPr>
              <a:t>:https://www.makaan.com/hyderabad-residential-property/buy-property-in-hyderabad-city?_=</a:t>
            </a:r>
            <a:r>
              <a:rPr lang="en-US" sz="1800" dirty="0" smtClean="0">
                <a:solidFill>
                  <a:schemeClr val="tx1"/>
                </a:solidFill>
              </a:rPr>
              <a:t>1699893373150</a:t>
            </a:r>
          </a:p>
          <a:p>
            <a:pPr marL="114300" indent="0">
              <a:buNone/>
            </a:pPr>
            <a:r>
              <a:rPr lang="en-US" sz="1800" b="1" dirty="0" smtClean="0">
                <a:solidFill>
                  <a:srgbClr val="FF0000"/>
                </a:solidFill>
              </a:rPr>
              <a:t>AIM:  </a:t>
            </a:r>
            <a:r>
              <a:rPr lang="en-US" sz="1800" dirty="0"/>
              <a:t>To buy, procure, receive, rent, rent out, hire-purchase, hold ownership, own, improve, use and manage all types of assets and real estates as well as the profit of such </a:t>
            </a:r>
            <a:r>
              <a:rPr lang="en-US" sz="1800" dirty="0" smtClean="0"/>
              <a:t>assets, find the affordable prices for customers in required locations, on what kind of projects we invest the amount</a:t>
            </a:r>
            <a:endParaRPr lang="en-US" sz="1800" b="1" dirty="0">
              <a:solidFill>
                <a:srgbClr val="FF0000"/>
              </a:solidFill>
            </a:endParaRPr>
          </a:p>
        </p:txBody>
      </p:sp>
      <p:pic>
        <p:nvPicPr>
          <p:cNvPr id="5" name="Picture 4">
            <a:extLst>
              <a:ext uri="{FF2B5EF4-FFF2-40B4-BE49-F238E27FC236}">
                <a16:creationId xmlns="" xmlns:a16="http://schemas.microsoft.com/office/drawing/2014/main" id="{D6F01608-CD31-623F-3A32-D1229C236C7C}"/>
              </a:ext>
            </a:extLst>
          </p:cNvPr>
          <p:cNvPicPr>
            <a:picLocks noChangeAspect="1"/>
          </p:cNvPicPr>
          <p:nvPr/>
        </p:nvPicPr>
        <p:blipFill>
          <a:blip r:embed="rId2"/>
          <a:srcRect/>
          <a:stretch/>
        </p:blipFill>
        <p:spPr>
          <a:xfrm>
            <a:off x="681319" y="3048000"/>
            <a:ext cx="10515599" cy="3666565"/>
          </a:xfrm>
          <a:prstGeom prst="rect">
            <a:avLst/>
          </a:prstGeom>
        </p:spPr>
      </p:pic>
      <p:pic>
        <p:nvPicPr>
          <p:cNvPr id="7" name="Picture 6"/>
          <p:cNvPicPr>
            <a:picLocks noChangeAspect="1"/>
          </p:cNvPicPr>
          <p:nvPr/>
        </p:nvPicPr>
        <p:blipFill>
          <a:blip r:embed="rId3"/>
          <a:stretch>
            <a:fillRect/>
          </a:stretch>
        </p:blipFill>
        <p:spPr>
          <a:xfrm>
            <a:off x="492629" y="3047999"/>
            <a:ext cx="10861171" cy="3797841"/>
          </a:xfrm>
          <a:prstGeom prst="rect">
            <a:avLst/>
          </a:prstGeom>
        </p:spPr>
      </p:pic>
    </p:spTree>
    <p:extLst>
      <p:ext uri="{BB962C8B-B14F-4D97-AF65-F5344CB8AC3E}">
        <p14:creationId xmlns:p14="http://schemas.microsoft.com/office/powerpoint/2010/main" val="2077778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 xmlns:a16="http://schemas.microsoft.com/office/drawing/2014/main" id="{69CD43DC-E7F6-DF68-C1D7-824C6EE3EAF1}"/>
              </a:ext>
            </a:extLst>
          </p:cNvPr>
          <p:cNvSpPr/>
          <p:nvPr/>
        </p:nvSpPr>
        <p:spPr>
          <a:xfrm>
            <a:off x="838200" y="2157983"/>
            <a:ext cx="1950720" cy="9784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smtClean="0">
                <a:latin typeface="Calibri" panose="020F0502020204030204" pitchFamily="34" charset="0"/>
                <a:ea typeface="Calibri" panose="020F0502020204030204" pitchFamily="34" charset="0"/>
                <a:cs typeface="Calibri" panose="020F0502020204030204" pitchFamily="34" charset="0"/>
              </a:rPr>
              <a:t>Selecting required features from website </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 xmlns:a16="http://schemas.microsoft.com/office/drawing/2014/main" id="{AFD9C3A3-E30B-23FE-C715-4970311FB6C9}"/>
              </a:ext>
            </a:extLst>
          </p:cNvPr>
          <p:cNvSpPr/>
          <p:nvPr/>
        </p:nvSpPr>
        <p:spPr>
          <a:xfrm>
            <a:off x="838200" y="4142232"/>
            <a:ext cx="1950720" cy="97840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latin typeface="Calibri" panose="020F0502020204030204" pitchFamily="34" charset="0"/>
                <a:ea typeface="Calibri" panose="020F0502020204030204" pitchFamily="34" charset="0"/>
                <a:cs typeface="Calibri" panose="020F0502020204030204" pitchFamily="34" charset="0"/>
              </a:rPr>
              <a:t>Scrap the data using Beautiful Soup library</a:t>
            </a:r>
          </a:p>
        </p:txBody>
      </p:sp>
      <p:sp>
        <p:nvSpPr>
          <p:cNvPr id="8" name="Rectangle: Rounded Corners 7">
            <a:extLst>
              <a:ext uri="{FF2B5EF4-FFF2-40B4-BE49-F238E27FC236}">
                <a16:creationId xmlns="" xmlns:a16="http://schemas.microsoft.com/office/drawing/2014/main" id="{B6F92991-557A-514C-8C8D-DE2048E9E241}"/>
              </a:ext>
            </a:extLst>
          </p:cNvPr>
          <p:cNvSpPr/>
          <p:nvPr/>
        </p:nvSpPr>
        <p:spPr>
          <a:xfrm>
            <a:off x="4401312" y="4142231"/>
            <a:ext cx="2020824" cy="97840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latin typeface="Calibri" panose="020F0502020204030204" pitchFamily="34" charset="0"/>
                <a:ea typeface="Calibri" panose="020F0502020204030204" pitchFamily="34" charset="0"/>
                <a:cs typeface="Calibri" panose="020F0502020204030204" pitchFamily="34" charset="0"/>
              </a:rPr>
              <a:t>Download URL data</a:t>
            </a:r>
          </a:p>
        </p:txBody>
      </p:sp>
      <p:sp>
        <p:nvSpPr>
          <p:cNvPr id="9" name="Rectangle: Rounded Corners 8">
            <a:extLst>
              <a:ext uri="{FF2B5EF4-FFF2-40B4-BE49-F238E27FC236}">
                <a16:creationId xmlns="" xmlns:a16="http://schemas.microsoft.com/office/drawing/2014/main" id="{B014EBD0-6B48-1591-40C7-B03E08152D00}"/>
              </a:ext>
            </a:extLst>
          </p:cNvPr>
          <p:cNvSpPr/>
          <p:nvPr/>
        </p:nvSpPr>
        <p:spPr>
          <a:xfrm>
            <a:off x="8244840" y="4142231"/>
            <a:ext cx="2142744" cy="97840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latin typeface="Calibri" panose="020F0502020204030204" pitchFamily="34" charset="0"/>
                <a:ea typeface="Calibri" panose="020F0502020204030204" pitchFamily="34" charset="0"/>
                <a:cs typeface="Calibri" panose="020F0502020204030204" pitchFamily="34" charset="0"/>
              </a:rPr>
              <a:t>Extract the features</a:t>
            </a:r>
          </a:p>
        </p:txBody>
      </p:sp>
      <p:sp>
        <p:nvSpPr>
          <p:cNvPr id="10" name="Rectangle: Rounded Corners 9">
            <a:extLst>
              <a:ext uri="{FF2B5EF4-FFF2-40B4-BE49-F238E27FC236}">
                <a16:creationId xmlns="" xmlns:a16="http://schemas.microsoft.com/office/drawing/2014/main" id="{3CF13C93-D742-027C-FCB8-9CCF185759DA}"/>
              </a:ext>
            </a:extLst>
          </p:cNvPr>
          <p:cNvSpPr/>
          <p:nvPr/>
        </p:nvSpPr>
        <p:spPr>
          <a:xfrm>
            <a:off x="8244840" y="2157983"/>
            <a:ext cx="2142744" cy="9784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Save it to the .csv file</a:t>
            </a:r>
          </a:p>
        </p:txBody>
      </p:sp>
      <p:sp>
        <p:nvSpPr>
          <p:cNvPr id="11" name="Arrow: Down 10">
            <a:extLst>
              <a:ext uri="{FF2B5EF4-FFF2-40B4-BE49-F238E27FC236}">
                <a16:creationId xmlns="" xmlns:a16="http://schemas.microsoft.com/office/drawing/2014/main" id="{D9A18548-2374-4810-F66D-311F1E9D11C9}"/>
              </a:ext>
            </a:extLst>
          </p:cNvPr>
          <p:cNvSpPr/>
          <p:nvPr/>
        </p:nvSpPr>
        <p:spPr>
          <a:xfrm>
            <a:off x="1530096" y="3328416"/>
            <a:ext cx="566928" cy="6217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 xmlns:a16="http://schemas.microsoft.com/office/drawing/2014/main" id="{5CA7CED5-A489-08A3-8706-35DFCE75575C}"/>
              </a:ext>
            </a:extLst>
          </p:cNvPr>
          <p:cNvSpPr/>
          <p:nvPr/>
        </p:nvSpPr>
        <p:spPr>
          <a:xfrm>
            <a:off x="3145536" y="4411979"/>
            <a:ext cx="841248" cy="4389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 xmlns:a16="http://schemas.microsoft.com/office/drawing/2014/main" id="{D9AB231F-C446-7650-909F-1F4EB2EBFA69}"/>
              </a:ext>
            </a:extLst>
          </p:cNvPr>
          <p:cNvSpPr/>
          <p:nvPr/>
        </p:nvSpPr>
        <p:spPr>
          <a:xfrm>
            <a:off x="6836664" y="4411979"/>
            <a:ext cx="871728" cy="44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Up 13">
            <a:extLst>
              <a:ext uri="{FF2B5EF4-FFF2-40B4-BE49-F238E27FC236}">
                <a16:creationId xmlns="" xmlns:a16="http://schemas.microsoft.com/office/drawing/2014/main" id="{C8841B1B-66A1-3434-BC1A-01CDFD820584}"/>
              </a:ext>
            </a:extLst>
          </p:cNvPr>
          <p:cNvSpPr/>
          <p:nvPr/>
        </p:nvSpPr>
        <p:spPr>
          <a:xfrm>
            <a:off x="8915400" y="3328414"/>
            <a:ext cx="566928" cy="62179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E454103D-3AA1-44B7-0ABC-FE4393A06151}"/>
              </a:ext>
            </a:extLst>
          </p:cNvPr>
          <p:cNvSpPr txBox="1"/>
          <p:nvPr/>
        </p:nvSpPr>
        <p:spPr>
          <a:xfrm>
            <a:off x="838200" y="1511546"/>
            <a:ext cx="9549384" cy="369332"/>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For real time analysis data is scrapped from Booking.com website</a:t>
            </a:r>
          </a:p>
        </p:txBody>
      </p:sp>
      <p:sp>
        <p:nvSpPr>
          <p:cNvPr id="16" name="Title 15">
            <a:extLst>
              <a:ext uri="{FF2B5EF4-FFF2-40B4-BE49-F238E27FC236}">
                <a16:creationId xmlns="" xmlns:a16="http://schemas.microsoft.com/office/drawing/2014/main" id="{99BF4DAF-C2B5-C1F1-FC0B-C29E96D59986}"/>
              </a:ext>
            </a:extLst>
          </p:cNvPr>
          <p:cNvSpPr>
            <a:spLocks noGrp="1"/>
          </p:cNvSpPr>
          <p:nvPr>
            <p:ph type="title"/>
          </p:nvPr>
        </p:nvSpPr>
        <p:spPr>
          <a:xfrm>
            <a:off x="655320" y="360304"/>
            <a:ext cx="10515600" cy="1077724"/>
          </a:xfrm>
        </p:spPr>
        <p:txBody>
          <a:bodyPr>
            <a:normAutofit/>
          </a:bodyPr>
          <a:lstStyle/>
          <a:p>
            <a:r>
              <a:rPr lang="en-US" sz="3200" b="1" dirty="0">
                <a:solidFill>
                  <a:srgbClr val="FF0000"/>
                </a:solidFill>
              </a:rPr>
              <a:t>Data Collection</a:t>
            </a:r>
          </a:p>
        </p:txBody>
      </p:sp>
    </p:spTree>
    <p:extLst>
      <p:ext uri="{BB962C8B-B14F-4D97-AF65-F5344CB8AC3E}">
        <p14:creationId xmlns:p14="http://schemas.microsoft.com/office/powerpoint/2010/main" val="1719838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Importance of EDA</a:t>
            </a:r>
            <a:endParaRPr lang="en-IN" dirty="0"/>
          </a:p>
        </p:txBody>
      </p:sp>
      <p:graphicFrame>
        <p:nvGraphicFramePr>
          <p:cNvPr id="4" name="Content Placeholder 2">
            <a:extLst>
              <a:ext uri="{FF2B5EF4-FFF2-40B4-BE49-F238E27FC236}">
                <a16:creationId xmlns:lc="http://schemas.openxmlformats.org/drawingml/2006/lockedCanvas" xmlns:a16="http://schemas.microsoft.com/office/drawing/2014/main" xmlns="" id="{A18FB5D3-FED2-9651-F144-18BC21174D21}"/>
              </a:ext>
            </a:extLst>
          </p:cNvPr>
          <p:cNvGraphicFramePr>
            <a:graphicFrameLocks noGrp="1"/>
          </p:cNvGraphicFramePr>
          <p:nvPr>
            <p:extLst>
              <p:ext uri="{D42A27DB-BD31-4B8C-83A1-F6EECF244321}">
                <p14:modId xmlns:p14="http://schemas.microsoft.com/office/powerpoint/2010/main" val="1664922569"/>
              </p:ext>
            </p:extLst>
          </p:nvPr>
        </p:nvGraphicFramePr>
        <p:xfrm>
          <a:off x="838200" y="1690687"/>
          <a:ext cx="10515600" cy="3913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7130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7E4A21-6E8D-3D7C-CACE-EBECB843C961}"/>
              </a:ext>
            </a:extLst>
          </p:cNvPr>
          <p:cNvSpPr>
            <a:spLocks noGrp="1"/>
          </p:cNvSpPr>
          <p:nvPr>
            <p:ph type="ctrTitle"/>
          </p:nvPr>
        </p:nvSpPr>
        <p:spPr>
          <a:xfrm>
            <a:off x="955548" y="777240"/>
            <a:ext cx="10280904" cy="566928"/>
          </a:xfrm>
        </p:spPr>
        <p:txBody>
          <a:bodyPr>
            <a:normAutofit/>
          </a:bodyPr>
          <a:lstStyle/>
          <a:p>
            <a:pPr algn="l"/>
            <a:r>
              <a:rPr lang="en-US" sz="3200" b="1" dirty="0">
                <a:solidFill>
                  <a:srgbClr val="FF0000"/>
                </a:solidFill>
              </a:rPr>
              <a:t>Raw Data</a:t>
            </a:r>
          </a:p>
        </p:txBody>
      </p:sp>
      <p:pic>
        <p:nvPicPr>
          <p:cNvPr id="7" name="Picture 6">
            <a:extLst>
              <a:ext uri="{FF2B5EF4-FFF2-40B4-BE49-F238E27FC236}">
                <a16:creationId xmlns="" xmlns:a16="http://schemas.microsoft.com/office/drawing/2014/main" id="{C139CE01-515D-B54B-3599-0F400306148B}"/>
              </a:ext>
            </a:extLst>
          </p:cNvPr>
          <p:cNvPicPr>
            <a:picLocks noChangeAspect="1"/>
          </p:cNvPicPr>
          <p:nvPr/>
        </p:nvPicPr>
        <p:blipFill>
          <a:blip r:embed="rId2"/>
          <a:srcRect/>
          <a:stretch/>
        </p:blipFill>
        <p:spPr>
          <a:xfrm>
            <a:off x="0" y="1228165"/>
            <a:ext cx="11689976" cy="5056093"/>
          </a:xfrm>
          <a:prstGeom prst="rect">
            <a:avLst/>
          </a:prstGeom>
        </p:spPr>
      </p:pic>
      <p:pic>
        <p:nvPicPr>
          <p:cNvPr id="3" name="Picture 2"/>
          <p:cNvPicPr>
            <a:picLocks noChangeAspect="1"/>
          </p:cNvPicPr>
          <p:nvPr/>
        </p:nvPicPr>
        <p:blipFill>
          <a:blip r:embed="rId3"/>
          <a:stretch>
            <a:fillRect/>
          </a:stretch>
        </p:blipFill>
        <p:spPr>
          <a:xfrm>
            <a:off x="502276" y="1214157"/>
            <a:ext cx="11496793" cy="5084108"/>
          </a:xfrm>
          <a:prstGeom prst="rect">
            <a:avLst/>
          </a:prstGeom>
        </p:spPr>
      </p:pic>
    </p:spTree>
    <p:extLst>
      <p:ext uri="{BB962C8B-B14F-4D97-AF65-F5344CB8AC3E}">
        <p14:creationId xmlns:p14="http://schemas.microsoft.com/office/powerpoint/2010/main" val="20476456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07331B-7227-B702-B7CD-32156B667465}"/>
              </a:ext>
            </a:extLst>
          </p:cNvPr>
          <p:cNvSpPr>
            <a:spLocks noGrp="1"/>
          </p:cNvSpPr>
          <p:nvPr>
            <p:ph type="ctrTitle"/>
          </p:nvPr>
        </p:nvSpPr>
        <p:spPr>
          <a:xfrm>
            <a:off x="829056" y="813816"/>
            <a:ext cx="9144000" cy="521208"/>
          </a:xfrm>
        </p:spPr>
        <p:txBody>
          <a:bodyPr>
            <a:noAutofit/>
          </a:bodyPr>
          <a:lstStyle/>
          <a:p>
            <a:pPr algn="l"/>
            <a:r>
              <a:rPr lang="en-US" sz="3200" b="1" dirty="0">
                <a:solidFill>
                  <a:srgbClr val="FF0000"/>
                </a:solidFill>
              </a:rPr>
              <a:t>Data Cleaning</a:t>
            </a:r>
          </a:p>
        </p:txBody>
      </p:sp>
      <p:sp>
        <p:nvSpPr>
          <p:cNvPr id="4" name="TextBox 3">
            <a:extLst>
              <a:ext uri="{FF2B5EF4-FFF2-40B4-BE49-F238E27FC236}">
                <a16:creationId xmlns="" xmlns:a16="http://schemas.microsoft.com/office/drawing/2014/main" id="{DC05E708-D2D0-5D1C-B2CB-741550548CD4}"/>
              </a:ext>
            </a:extLst>
          </p:cNvPr>
          <p:cNvSpPr txBox="1"/>
          <p:nvPr/>
        </p:nvSpPr>
        <p:spPr>
          <a:xfrm>
            <a:off x="829056" y="1783253"/>
            <a:ext cx="4136136"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Inside the columns the special </a:t>
            </a:r>
            <a:r>
              <a:rPr lang="en-US" sz="1800" dirty="0" smtClean="0">
                <a:latin typeface="Calibri" panose="020F0502020204030204" pitchFamily="34" charset="0"/>
                <a:ea typeface="Calibri" panose="020F0502020204030204" pitchFamily="34" charset="0"/>
                <a:cs typeface="Calibri" panose="020F0502020204030204" pitchFamily="34" charset="0"/>
              </a:rPr>
              <a:t>characters, so used regex to remove to clean the text also duplicates and null values are removed, deleted un necessary information, modified data types for required columns.</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 xmlns:a16="http://schemas.microsoft.com/office/drawing/2014/main" id="{BCDFEDC2-D68F-3A0E-30F8-EF4DF367F0C6}"/>
              </a:ext>
            </a:extLst>
          </p:cNvPr>
          <p:cNvPicPr>
            <a:picLocks noChangeAspect="1"/>
          </p:cNvPicPr>
          <p:nvPr/>
        </p:nvPicPr>
        <p:blipFill>
          <a:blip r:embed="rId2"/>
          <a:srcRect/>
          <a:stretch/>
        </p:blipFill>
        <p:spPr>
          <a:xfrm>
            <a:off x="5084243" y="1074420"/>
            <a:ext cx="6638544" cy="3363109"/>
          </a:xfrm>
          <a:prstGeom prst="rect">
            <a:avLst/>
          </a:prstGeom>
        </p:spPr>
      </p:pic>
      <p:sp>
        <p:nvSpPr>
          <p:cNvPr id="6" name="TextBox 5">
            <a:extLst>
              <a:ext uri="{FF2B5EF4-FFF2-40B4-BE49-F238E27FC236}">
                <a16:creationId xmlns="" xmlns:a16="http://schemas.microsoft.com/office/drawing/2014/main" id="{0BAE089D-FFE4-3816-844A-08029BE592A5}"/>
              </a:ext>
            </a:extLst>
          </p:cNvPr>
          <p:cNvSpPr txBox="1"/>
          <p:nvPr/>
        </p:nvSpPr>
        <p:spPr>
          <a:xfrm>
            <a:off x="829056" y="3837364"/>
            <a:ext cx="3691429"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After cleaning data and applying some important codes , Numerical and Categorical data is ready for Visualization</a:t>
            </a:r>
          </a:p>
        </p:txBody>
      </p:sp>
      <p:pic>
        <p:nvPicPr>
          <p:cNvPr id="3" name="Picture 2"/>
          <p:cNvPicPr>
            <a:picLocks noChangeAspect="1"/>
          </p:cNvPicPr>
          <p:nvPr/>
        </p:nvPicPr>
        <p:blipFill>
          <a:blip r:embed="rId3"/>
          <a:stretch>
            <a:fillRect/>
          </a:stretch>
        </p:blipFill>
        <p:spPr>
          <a:xfrm>
            <a:off x="4803702" y="813816"/>
            <a:ext cx="7199625" cy="4419600"/>
          </a:xfrm>
          <a:prstGeom prst="rect">
            <a:avLst/>
          </a:prstGeom>
        </p:spPr>
      </p:pic>
    </p:spTree>
    <p:extLst>
      <p:ext uri="{BB962C8B-B14F-4D97-AF65-F5344CB8AC3E}">
        <p14:creationId xmlns:p14="http://schemas.microsoft.com/office/powerpoint/2010/main" val="3482299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265B02-E5F9-B9BD-F9A9-7D5FBDC5A791}"/>
              </a:ext>
            </a:extLst>
          </p:cNvPr>
          <p:cNvSpPr>
            <a:spLocks noGrp="1"/>
          </p:cNvSpPr>
          <p:nvPr>
            <p:ph type="ctrTitle"/>
          </p:nvPr>
        </p:nvSpPr>
        <p:spPr>
          <a:xfrm>
            <a:off x="829056" y="512064"/>
            <a:ext cx="9144000" cy="557784"/>
          </a:xfrm>
        </p:spPr>
        <p:txBody>
          <a:bodyPr>
            <a:normAutofit/>
          </a:bodyPr>
          <a:lstStyle/>
          <a:p>
            <a:pPr algn="l"/>
            <a:r>
              <a:rPr lang="en-US" sz="3200" b="1" dirty="0">
                <a:solidFill>
                  <a:srgbClr val="FF0000"/>
                </a:solidFill>
              </a:rPr>
              <a:t>Data Visualization</a:t>
            </a:r>
          </a:p>
        </p:txBody>
      </p:sp>
      <p:sp>
        <p:nvSpPr>
          <p:cNvPr id="9" name="TextBox 8">
            <a:extLst>
              <a:ext uri="{FF2B5EF4-FFF2-40B4-BE49-F238E27FC236}">
                <a16:creationId xmlns="" xmlns:a16="http://schemas.microsoft.com/office/drawing/2014/main" id="{28569782-67C7-C778-9254-C58CA8A04867}"/>
              </a:ext>
            </a:extLst>
          </p:cNvPr>
          <p:cNvSpPr txBox="1"/>
          <p:nvPr/>
        </p:nvSpPr>
        <p:spPr>
          <a:xfrm>
            <a:off x="829056" y="1069848"/>
            <a:ext cx="4398264" cy="400110"/>
          </a:xfrm>
          <a:prstGeom prst="rect">
            <a:avLst/>
          </a:prstGeom>
          <a:noFill/>
        </p:spPr>
        <p:txBody>
          <a:bodyPr wrap="square" rtlCol="0">
            <a:spAutoFit/>
          </a:bodyPr>
          <a:lstStyle/>
          <a:p>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Uni-variant Analysis</a:t>
            </a:r>
          </a:p>
        </p:txBody>
      </p:sp>
      <p:sp>
        <p:nvSpPr>
          <p:cNvPr id="11" name="TextBox 10">
            <a:extLst>
              <a:ext uri="{FF2B5EF4-FFF2-40B4-BE49-F238E27FC236}">
                <a16:creationId xmlns="" xmlns:a16="http://schemas.microsoft.com/office/drawing/2014/main" id="{4A5C41D9-0C56-9490-1378-538C1FAD84A1}"/>
              </a:ext>
            </a:extLst>
          </p:cNvPr>
          <p:cNvSpPr txBox="1"/>
          <p:nvPr/>
        </p:nvSpPr>
        <p:spPr>
          <a:xfrm>
            <a:off x="1158236" y="5036167"/>
            <a:ext cx="9768844"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From the pie chart, to know about the percentages of different stages in status . </a:t>
            </a:r>
          </a:p>
          <a:p>
            <a:pPr marL="285750" indent="-285750">
              <a:buFont typeface="Arial" panose="020B0604020202020204" pitchFamily="34" charset="0"/>
              <a:buChar char="•"/>
            </a:pPr>
            <a:r>
              <a:rPr lang="en-US" sz="1800" dirty="0"/>
              <a:t>From </a:t>
            </a:r>
            <a:r>
              <a:rPr lang="en-US" sz="1800" dirty="0" smtClean="0"/>
              <a:t>count plot we can know about the count of cost status for different stages of prices.</a:t>
            </a:r>
            <a:endParaRPr lang="en-US" sz="1800" dirty="0"/>
          </a:p>
        </p:txBody>
      </p:sp>
      <p:pic>
        <p:nvPicPr>
          <p:cNvPr id="1028" name="Picture 4">
            <a:extLst>
              <a:ext uri="{FF2B5EF4-FFF2-40B4-BE49-F238E27FC236}">
                <a16:creationId xmlns="" xmlns:a16="http://schemas.microsoft.com/office/drawing/2014/main" id="{86930D59-B4CB-4860-4399-8DB5E91138F0}"/>
              </a:ext>
            </a:extLst>
          </p:cNvPr>
          <p:cNvPicPr>
            <a:picLocks noChangeAspect="1" noChangeArrowheads="1"/>
          </p:cNvPicPr>
          <p:nvPr/>
        </p:nvPicPr>
        <p:blipFill>
          <a:blip r:embed="rId2"/>
          <a:srcRect/>
          <a:stretch/>
        </p:blipFill>
        <p:spPr bwMode="auto">
          <a:xfrm>
            <a:off x="1175269" y="1943090"/>
            <a:ext cx="4762646" cy="28526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F9A937B6-97E6-68D0-A4FF-0E28579075D6}"/>
              </a:ext>
            </a:extLst>
          </p:cNvPr>
          <p:cNvSpPr txBox="1"/>
          <p:nvPr/>
        </p:nvSpPr>
        <p:spPr>
          <a:xfrm>
            <a:off x="2822091" y="1719965"/>
            <a:ext cx="1776803" cy="307777"/>
          </a:xfrm>
          <a:prstGeom prst="rect">
            <a:avLst/>
          </a:prstGeom>
          <a:noFill/>
        </p:spPr>
        <p:txBody>
          <a:bodyPr wrap="square" rtlCol="0">
            <a:spAutoFit/>
          </a:bodyPr>
          <a:lstStyle/>
          <a:p>
            <a:r>
              <a:rPr lang="en-IN" dirty="0"/>
              <a:t>Accommodation’s </a:t>
            </a:r>
            <a:endParaRPr lang="en-US" dirty="0"/>
          </a:p>
        </p:txBody>
      </p:sp>
      <p:pic>
        <p:nvPicPr>
          <p:cNvPr id="6" name="Picture 5">
            <a:extLst>
              <a:ext uri="{FF2B5EF4-FFF2-40B4-BE49-F238E27FC236}">
                <a16:creationId xmlns="" xmlns:a16="http://schemas.microsoft.com/office/drawing/2014/main" id="{93BD529A-C526-FD22-C711-46BE9F59F969}"/>
              </a:ext>
            </a:extLst>
          </p:cNvPr>
          <p:cNvPicPr>
            <a:picLocks noChangeAspect="1"/>
          </p:cNvPicPr>
          <p:nvPr/>
        </p:nvPicPr>
        <p:blipFill>
          <a:blip r:embed="rId3"/>
          <a:stretch>
            <a:fillRect/>
          </a:stretch>
        </p:blipFill>
        <p:spPr>
          <a:xfrm>
            <a:off x="6600298" y="512065"/>
            <a:ext cx="5466196" cy="4050970"/>
          </a:xfrm>
          <a:prstGeom prst="rect">
            <a:avLst/>
          </a:prstGeom>
        </p:spPr>
      </p:pic>
      <p:pic>
        <p:nvPicPr>
          <p:cNvPr id="4" name="Picture 3"/>
          <p:cNvPicPr>
            <a:picLocks noChangeAspect="1"/>
          </p:cNvPicPr>
          <p:nvPr/>
        </p:nvPicPr>
        <p:blipFill>
          <a:blip r:embed="rId4"/>
          <a:stretch>
            <a:fillRect/>
          </a:stretch>
        </p:blipFill>
        <p:spPr>
          <a:xfrm>
            <a:off x="737420" y="1441123"/>
            <a:ext cx="5461841" cy="3635249"/>
          </a:xfrm>
          <a:prstGeom prst="rect">
            <a:avLst/>
          </a:prstGeom>
        </p:spPr>
      </p:pic>
      <p:pic>
        <p:nvPicPr>
          <p:cNvPr id="5" name="Picture 4"/>
          <p:cNvPicPr>
            <a:picLocks noChangeAspect="1"/>
          </p:cNvPicPr>
          <p:nvPr/>
        </p:nvPicPr>
        <p:blipFill>
          <a:blip r:embed="rId5"/>
          <a:stretch>
            <a:fillRect/>
          </a:stretch>
        </p:blipFill>
        <p:spPr>
          <a:xfrm>
            <a:off x="6199261" y="466452"/>
            <a:ext cx="5958255" cy="4524375"/>
          </a:xfrm>
          <a:prstGeom prst="rect">
            <a:avLst/>
          </a:prstGeom>
        </p:spPr>
      </p:pic>
      <p:pic>
        <p:nvPicPr>
          <p:cNvPr id="7" name="Picture 6"/>
          <p:cNvPicPr>
            <a:picLocks noChangeAspect="1"/>
          </p:cNvPicPr>
          <p:nvPr/>
        </p:nvPicPr>
        <p:blipFill>
          <a:blip r:embed="rId6"/>
          <a:stretch>
            <a:fillRect/>
          </a:stretch>
        </p:blipFill>
        <p:spPr>
          <a:xfrm>
            <a:off x="6600298" y="512064"/>
            <a:ext cx="5591702" cy="4147465"/>
          </a:xfrm>
          <a:prstGeom prst="rect">
            <a:avLst/>
          </a:prstGeom>
        </p:spPr>
      </p:pic>
      <p:pic>
        <p:nvPicPr>
          <p:cNvPr id="8" name="Picture 7"/>
          <p:cNvPicPr>
            <a:picLocks noChangeAspect="1"/>
          </p:cNvPicPr>
          <p:nvPr/>
        </p:nvPicPr>
        <p:blipFill>
          <a:blip r:embed="rId7"/>
          <a:stretch>
            <a:fillRect/>
          </a:stretch>
        </p:blipFill>
        <p:spPr>
          <a:xfrm>
            <a:off x="6535908" y="360608"/>
            <a:ext cx="5621608" cy="4630219"/>
          </a:xfrm>
          <a:prstGeom prst="rect">
            <a:avLst/>
          </a:prstGeom>
        </p:spPr>
      </p:pic>
    </p:spTree>
    <p:extLst>
      <p:ext uri="{BB962C8B-B14F-4D97-AF65-F5344CB8AC3E}">
        <p14:creationId xmlns:p14="http://schemas.microsoft.com/office/powerpoint/2010/main" val="8862323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2887</TotalTime>
  <Words>713</Words>
  <Application>Microsoft Office PowerPoint</Application>
  <PresentationFormat>Widescreen</PresentationFormat>
  <Paragraphs>62</Paragraphs>
  <Slides>16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Libre Baskerville</vt:lpstr>
      <vt:lpstr>Wingdings</vt:lpstr>
      <vt:lpstr>gg sans</vt:lpstr>
      <vt:lpstr>Calibri</vt:lpstr>
      <vt:lpstr>Office Theme</vt:lpstr>
      <vt:lpstr>PowerPoint Presentation</vt:lpstr>
      <vt:lpstr>Shirisha(MBA)</vt:lpstr>
      <vt:lpstr>Agenda  </vt:lpstr>
      <vt:lpstr> Objective: Makaan.com provides term and condition to use the services. Find term and condition for property in India at real estate website.</vt:lpstr>
      <vt:lpstr>Data Collection</vt:lpstr>
      <vt:lpstr>Importance of EDA</vt:lpstr>
      <vt:lpstr>Raw Data</vt:lpstr>
      <vt:lpstr>Data Cleaning</vt:lpstr>
      <vt:lpstr>Data Visualization</vt:lpstr>
      <vt:lpstr>Univariate  data visualizations:</vt:lpstr>
      <vt:lpstr>PowerPoint Presentation</vt:lpstr>
      <vt:lpstr>PowerPoint Presentation</vt:lpstr>
      <vt:lpstr>Below graph is visualization of top 10 places as per cost per feet, we can conclude that hi-tech city having more cost per feet</vt:lpstr>
      <vt:lpstr>      multivariate Analysis:</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Admin</cp:lastModifiedBy>
  <cp:revision>47</cp:revision>
  <dcterms:created xsi:type="dcterms:W3CDTF">2021-02-16T05:19:01Z</dcterms:created>
  <dcterms:modified xsi:type="dcterms:W3CDTF">2023-11-19T16:58:27Z</dcterms:modified>
</cp:coreProperties>
</file>